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303" r:id="rId6"/>
    <p:sldId id="305" r:id="rId7"/>
    <p:sldId id="308" r:id="rId8"/>
    <p:sldId id="304" r:id="rId9"/>
    <p:sldId id="300" r:id="rId10"/>
    <p:sldId id="309" r:id="rId11"/>
    <p:sldId id="27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3" autoAdjust="0"/>
    <p:restoredTop sz="94660"/>
  </p:normalViewPr>
  <p:slideViewPr>
    <p:cSldViewPr snapToGrid="0">
      <p:cViewPr>
        <p:scale>
          <a:sx n="75" d="100"/>
          <a:sy n="75" d="100"/>
        </p:scale>
        <p:origin x="840" y="2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D8517B-AFA1-4B86-BF7D-712125205456}" type="datetimeFigureOut">
              <a:rPr lang="en-US" smtClean="0"/>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B7820-C08B-4490-960F-C11F8D7D7103}" type="slidenum">
              <a:rPr lang="en-US" smtClean="0"/>
              <a:t>‹#›</a:t>
            </a:fld>
            <a:endParaRPr lang="en-US"/>
          </a:p>
        </p:txBody>
      </p:sp>
    </p:spTree>
    <p:extLst>
      <p:ext uri="{BB962C8B-B14F-4D97-AF65-F5344CB8AC3E}">
        <p14:creationId xmlns:p14="http://schemas.microsoft.com/office/powerpoint/2010/main" val="204947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D8517B-AFA1-4B86-BF7D-712125205456}" type="datetimeFigureOut">
              <a:rPr lang="en-US" smtClean="0"/>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B7820-C08B-4490-960F-C11F8D7D7103}" type="slidenum">
              <a:rPr lang="en-US" smtClean="0"/>
              <a:t>‹#›</a:t>
            </a:fld>
            <a:endParaRPr lang="en-US"/>
          </a:p>
        </p:txBody>
      </p:sp>
    </p:spTree>
    <p:extLst>
      <p:ext uri="{BB962C8B-B14F-4D97-AF65-F5344CB8AC3E}">
        <p14:creationId xmlns:p14="http://schemas.microsoft.com/office/powerpoint/2010/main" val="308163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D8517B-AFA1-4B86-BF7D-712125205456}" type="datetimeFigureOut">
              <a:rPr lang="en-US" smtClean="0"/>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B7820-C08B-4490-960F-C11F8D7D7103}" type="slidenum">
              <a:rPr lang="en-US" smtClean="0"/>
              <a:t>‹#›</a:t>
            </a:fld>
            <a:endParaRPr lang="en-US"/>
          </a:p>
        </p:txBody>
      </p:sp>
    </p:spTree>
    <p:extLst>
      <p:ext uri="{BB962C8B-B14F-4D97-AF65-F5344CB8AC3E}">
        <p14:creationId xmlns:p14="http://schemas.microsoft.com/office/powerpoint/2010/main" val="1133015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D8517B-AFA1-4B86-BF7D-712125205456}" type="datetimeFigureOut">
              <a:rPr lang="en-US" smtClean="0"/>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B7820-C08B-4490-960F-C11F8D7D7103}" type="slidenum">
              <a:rPr lang="en-US" smtClean="0"/>
              <a:t>‹#›</a:t>
            </a:fld>
            <a:endParaRPr lang="en-US"/>
          </a:p>
        </p:txBody>
      </p:sp>
    </p:spTree>
    <p:extLst>
      <p:ext uri="{BB962C8B-B14F-4D97-AF65-F5344CB8AC3E}">
        <p14:creationId xmlns:p14="http://schemas.microsoft.com/office/powerpoint/2010/main" val="1243031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7D8517B-AFA1-4B86-BF7D-712125205456}" type="datetimeFigureOut">
              <a:rPr lang="en-US" smtClean="0"/>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B7820-C08B-4490-960F-C11F8D7D7103}" type="slidenum">
              <a:rPr lang="en-US" smtClean="0"/>
              <a:t>‹#›</a:t>
            </a:fld>
            <a:endParaRPr lang="en-US"/>
          </a:p>
        </p:txBody>
      </p:sp>
    </p:spTree>
    <p:extLst>
      <p:ext uri="{BB962C8B-B14F-4D97-AF65-F5344CB8AC3E}">
        <p14:creationId xmlns:p14="http://schemas.microsoft.com/office/powerpoint/2010/main" val="3970139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D8517B-AFA1-4B86-BF7D-712125205456}" type="datetimeFigureOut">
              <a:rPr lang="en-US" smtClean="0"/>
              <a:t>6/1/2020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B7820-C08B-4490-960F-C11F8D7D7103}" type="slidenum">
              <a:rPr lang="en-US" smtClean="0"/>
              <a:t>‹#›</a:t>
            </a:fld>
            <a:endParaRPr lang="en-US"/>
          </a:p>
        </p:txBody>
      </p:sp>
    </p:spTree>
    <p:extLst>
      <p:ext uri="{BB962C8B-B14F-4D97-AF65-F5344CB8AC3E}">
        <p14:creationId xmlns:p14="http://schemas.microsoft.com/office/powerpoint/2010/main" val="2330207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D8517B-AFA1-4B86-BF7D-712125205456}" type="datetimeFigureOut">
              <a:rPr lang="en-US" smtClean="0"/>
              <a:t>6/1/2020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4B7820-C08B-4490-960F-C11F8D7D7103}" type="slidenum">
              <a:rPr lang="en-US" smtClean="0"/>
              <a:t>‹#›</a:t>
            </a:fld>
            <a:endParaRPr lang="en-US"/>
          </a:p>
        </p:txBody>
      </p:sp>
    </p:spTree>
    <p:extLst>
      <p:ext uri="{BB962C8B-B14F-4D97-AF65-F5344CB8AC3E}">
        <p14:creationId xmlns:p14="http://schemas.microsoft.com/office/powerpoint/2010/main" val="3558471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D8517B-AFA1-4B86-BF7D-712125205456}" type="datetimeFigureOut">
              <a:rPr lang="en-US" smtClean="0"/>
              <a:t>6/1/2020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4B7820-C08B-4490-960F-C11F8D7D7103}" type="slidenum">
              <a:rPr lang="en-US" smtClean="0"/>
              <a:t>‹#›</a:t>
            </a:fld>
            <a:endParaRPr lang="en-US"/>
          </a:p>
        </p:txBody>
      </p:sp>
    </p:spTree>
    <p:extLst>
      <p:ext uri="{BB962C8B-B14F-4D97-AF65-F5344CB8AC3E}">
        <p14:creationId xmlns:p14="http://schemas.microsoft.com/office/powerpoint/2010/main" val="1337386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D8517B-AFA1-4B86-BF7D-712125205456}" type="datetimeFigureOut">
              <a:rPr lang="en-US" smtClean="0"/>
              <a:t>6/1/2020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4B7820-C08B-4490-960F-C11F8D7D7103}" type="slidenum">
              <a:rPr lang="en-US" smtClean="0"/>
              <a:t>‹#›</a:t>
            </a:fld>
            <a:endParaRPr lang="en-US"/>
          </a:p>
        </p:txBody>
      </p:sp>
    </p:spTree>
    <p:extLst>
      <p:ext uri="{BB962C8B-B14F-4D97-AF65-F5344CB8AC3E}">
        <p14:creationId xmlns:p14="http://schemas.microsoft.com/office/powerpoint/2010/main" val="2627846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7D8517B-AFA1-4B86-BF7D-712125205456}" type="datetimeFigureOut">
              <a:rPr lang="en-US" smtClean="0"/>
              <a:t>6/1/2020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B7820-C08B-4490-960F-C11F8D7D7103}" type="slidenum">
              <a:rPr lang="en-US" smtClean="0"/>
              <a:t>‹#›</a:t>
            </a:fld>
            <a:endParaRPr lang="en-US"/>
          </a:p>
        </p:txBody>
      </p:sp>
    </p:spTree>
    <p:extLst>
      <p:ext uri="{BB962C8B-B14F-4D97-AF65-F5344CB8AC3E}">
        <p14:creationId xmlns:p14="http://schemas.microsoft.com/office/powerpoint/2010/main" val="1894647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7D8517B-AFA1-4B86-BF7D-712125205456}" type="datetimeFigureOut">
              <a:rPr lang="en-US" smtClean="0"/>
              <a:t>6/1/2020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B7820-C08B-4490-960F-C11F8D7D7103}" type="slidenum">
              <a:rPr lang="en-US" smtClean="0"/>
              <a:t>‹#›</a:t>
            </a:fld>
            <a:endParaRPr lang="en-US"/>
          </a:p>
        </p:txBody>
      </p:sp>
    </p:spTree>
    <p:extLst>
      <p:ext uri="{BB962C8B-B14F-4D97-AF65-F5344CB8AC3E}">
        <p14:creationId xmlns:p14="http://schemas.microsoft.com/office/powerpoint/2010/main" val="3478551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D8517B-AFA1-4B86-BF7D-712125205456}" type="datetimeFigureOut">
              <a:rPr lang="en-US" smtClean="0"/>
              <a:t>6/1/2020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4B7820-C08B-4490-960F-C11F8D7D7103}" type="slidenum">
              <a:rPr lang="en-US" smtClean="0"/>
              <a:t>‹#›</a:t>
            </a:fld>
            <a:endParaRPr lang="en-US"/>
          </a:p>
        </p:txBody>
      </p:sp>
    </p:spTree>
    <p:extLst>
      <p:ext uri="{BB962C8B-B14F-4D97-AF65-F5344CB8AC3E}">
        <p14:creationId xmlns:p14="http://schemas.microsoft.com/office/powerpoint/2010/main" val="2151571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getepic.com/learn/freeremotestudentacces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readworks.org/article/Westward-Expansion---Introduction-to-Westward-Expansion/c25faa50-7324-4205-af6d-2774303b0701#!articleTab:conten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mass.pbslearningmedia.org/resource/idptv11.sci.ess.earthsys.d4kgeo/geolog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0070C0"/>
                </a:solidFill>
                <a:latin typeface="Comic Sans MS" panose="030F0702030302020204" pitchFamily="66" charset="0"/>
              </a:rPr>
              <a:t>Remote Learning</a:t>
            </a:r>
            <a:r>
              <a:rPr lang="en-US" dirty="0" smtClean="0">
                <a:solidFill>
                  <a:srgbClr val="0070C0"/>
                </a:solidFill>
              </a:rPr>
              <a:t>	</a:t>
            </a:r>
            <a:br>
              <a:rPr lang="en-US" dirty="0" smtClean="0">
                <a:solidFill>
                  <a:srgbClr val="0070C0"/>
                </a:solidFill>
              </a:rPr>
            </a:br>
            <a:r>
              <a:rPr lang="en-US" b="1" dirty="0" smtClean="0">
                <a:solidFill>
                  <a:srgbClr val="0070C0"/>
                </a:solidFill>
                <a:latin typeface="Comic Sans MS" panose="030F0702030302020204" pitchFamily="66" charset="0"/>
              </a:rPr>
              <a:t>SMS-Grade 5</a:t>
            </a:r>
            <a:endParaRPr lang="en-US" b="1" dirty="0">
              <a:solidFill>
                <a:srgbClr val="0070C0"/>
              </a:solidFill>
              <a:latin typeface="Comic Sans MS" panose="030F0702030302020204" pitchFamily="66" charset="0"/>
            </a:endParaRPr>
          </a:p>
        </p:txBody>
      </p:sp>
      <p:sp>
        <p:nvSpPr>
          <p:cNvPr id="3" name="Subtitle 2"/>
          <p:cNvSpPr>
            <a:spLocks noGrp="1"/>
          </p:cNvSpPr>
          <p:nvPr>
            <p:ph type="subTitle" idx="1"/>
          </p:nvPr>
        </p:nvSpPr>
        <p:spPr/>
        <p:txBody>
          <a:bodyPr/>
          <a:lstStyle/>
          <a:p>
            <a:r>
              <a:rPr lang="en-US" dirty="0" smtClean="0"/>
              <a:t>Monday</a:t>
            </a:r>
            <a:r>
              <a:rPr lang="en-US" dirty="0" smtClean="0"/>
              <a:t>, June 1, </a:t>
            </a:r>
            <a:r>
              <a:rPr lang="en-US" dirty="0" smtClean="0"/>
              <a:t>2020</a:t>
            </a:r>
            <a:endParaRPr lang="en-US" dirty="0"/>
          </a:p>
        </p:txBody>
      </p:sp>
    </p:spTree>
    <p:extLst>
      <p:ext uri="{BB962C8B-B14F-4D97-AF65-F5344CB8AC3E}">
        <p14:creationId xmlns:p14="http://schemas.microsoft.com/office/powerpoint/2010/main" val="1944080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Comic Sans MS" panose="030F0702030302020204" pitchFamily="66" charset="0"/>
              </a:rPr>
              <a:t>Readers Workshop</a:t>
            </a:r>
            <a:endParaRPr lang="en-US" b="1" dirty="0">
              <a:solidFill>
                <a:srgbClr val="FF0000"/>
              </a:solidFill>
              <a:latin typeface="Comic Sans MS" panose="030F0702030302020204" pitchFamily="66" charset="0"/>
            </a:endParaRPr>
          </a:p>
        </p:txBody>
      </p:sp>
      <p:sp>
        <p:nvSpPr>
          <p:cNvPr id="3" name="Content Placeholder 2"/>
          <p:cNvSpPr>
            <a:spLocks noGrp="1"/>
          </p:cNvSpPr>
          <p:nvPr>
            <p:ph idx="1"/>
          </p:nvPr>
        </p:nvSpPr>
        <p:spPr/>
        <p:txBody>
          <a:bodyPr>
            <a:normAutofit/>
          </a:bodyPr>
          <a:lstStyle/>
          <a:p>
            <a:r>
              <a:rPr lang="en-US" dirty="0" smtClean="0">
                <a:sym typeface="Wingdings" panose="05000000000000000000" pitchFamily="2" charset="2"/>
              </a:rPr>
              <a:t>Pl</a:t>
            </a:r>
            <a:r>
              <a:rPr lang="en-US" b="1" dirty="0" smtClean="0">
                <a:sym typeface="Wingdings" panose="05000000000000000000" pitchFamily="2" charset="2"/>
              </a:rPr>
              <a:t>ease continue to read </a:t>
            </a:r>
            <a:r>
              <a:rPr lang="en-US" b="1" dirty="0" smtClean="0">
                <a:sym typeface="Wingdings" panose="05000000000000000000" pitchFamily="2" charset="2"/>
              </a:rPr>
              <a:t>at least 20 minutes </a:t>
            </a:r>
            <a:r>
              <a:rPr lang="en-US" dirty="0" smtClean="0">
                <a:sym typeface="Wingdings" panose="05000000000000000000" pitchFamily="2" charset="2"/>
              </a:rPr>
              <a:t>daily.  Keep a log of what you are reading, for example:</a:t>
            </a:r>
          </a:p>
          <a:p>
            <a:r>
              <a:rPr lang="en-US" b="1" dirty="0" smtClean="0">
                <a:sym typeface="Wingdings" panose="05000000000000000000" pitchFamily="2" charset="2"/>
              </a:rPr>
              <a:t>Date		Title of Book		Minutes Spent Reading</a:t>
            </a:r>
          </a:p>
          <a:p>
            <a:r>
              <a:rPr lang="en-US" dirty="0" smtClean="0">
                <a:sym typeface="Wingdings" panose="05000000000000000000" pitchFamily="2" charset="2"/>
              </a:rPr>
              <a:t>I’m keeping the Epic instructions up for anyone who may want them.</a:t>
            </a:r>
          </a:p>
          <a:p>
            <a:pPr lvl="1"/>
            <a:r>
              <a:rPr lang="en-US" dirty="0" smtClean="0">
                <a:hlinkClick r:id="rId2"/>
              </a:rPr>
              <a:t>https</a:t>
            </a:r>
            <a:r>
              <a:rPr lang="en-US" dirty="0">
                <a:hlinkClick r:id="rId2"/>
              </a:rPr>
              <a:t>://www.getepic.com/learn/freeremotestudentaccess</a:t>
            </a:r>
            <a:r>
              <a:rPr lang="en-US" dirty="0" smtClean="0">
                <a:hlinkClick r:id="rId2"/>
              </a:rPr>
              <a:t>/</a:t>
            </a:r>
            <a:endParaRPr lang="en-US" dirty="0" smtClean="0"/>
          </a:p>
          <a:p>
            <a:r>
              <a:rPr lang="en-US" dirty="0" smtClean="0">
                <a:sym typeface="Wingdings" panose="05000000000000000000" pitchFamily="2" charset="2"/>
              </a:rPr>
              <a:t>Our class code is:  </a:t>
            </a:r>
            <a:r>
              <a:rPr lang="en-US" b="1" dirty="0" smtClean="0">
                <a:sym typeface="Wingdings" panose="05000000000000000000" pitchFamily="2" charset="2"/>
              </a:rPr>
              <a:t>ipq0478</a:t>
            </a:r>
          </a:p>
        </p:txBody>
      </p:sp>
      <p:pic>
        <p:nvPicPr>
          <p:cNvPr id="4" name="Picture 3" descr="English @ Edrissis: INTERNATIONAL DAY OF THE BOOK"/>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3795" y="213466"/>
            <a:ext cx="1018668" cy="1477223"/>
          </a:xfrm>
          <a:prstGeom prst="rect">
            <a:avLst/>
          </a:prstGeom>
        </p:spPr>
      </p:pic>
    </p:spTree>
    <p:extLst>
      <p:ext uri="{BB962C8B-B14F-4D97-AF65-F5344CB8AC3E}">
        <p14:creationId xmlns:p14="http://schemas.microsoft.com/office/powerpoint/2010/main" val="22947649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B050"/>
                </a:solidFill>
                <a:latin typeface="Comic Sans MS" panose="030F0702030302020204" pitchFamily="66" charset="0"/>
              </a:rPr>
              <a:t>Enjoy the Day!</a:t>
            </a:r>
            <a:endParaRPr lang="en-US" dirty="0">
              <a:solidFill>
                <a:srgbClr val="00B050"/>
              </a:solidFill>
              <a:latin typeface="Comic Sans MS" panose="030F0702030302020204" pitchFamily="66" charset="0"/>
            </a:endParaRPr>
          </a:p>
        </p:txBody>
      </p:sp>
      <p:pic>
        <p:nvPicPr>
          <p:cNvPr id="4" name="Content Placeholder 3" descr="meaning - Is puppy a synonym of dog? - English Language ..."/>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14837" y="2658269"/>
            <a:ext cx="3362325" cy="2686050"/>
          </a:xfrm>
        </p:spPr>
      </p:pic>
    </p:spTree>
    <p:extLst>
      <p:ext uri="{BB962C8B-B14F-4D97-AF65-F5344CB8AC3E}">
        <p14:creationId xmlns:p14="http://schemas.microsoft.com/office/powerpoint/2010/main" val="2233252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B050"/>
                </a:solidFill>
                <a:latin typeface="Comic Sans MS" panose="030F0702030302020204" pitchFamily="66" charset="0"/>
              </a:rPr>
              <a:t>HAPPY </a:t>
            </a:r>
            <a:r>
              <a:rPr lang="en-US" dirty="0" smtClean="0">
                <a:solidFill>
                  <a:srgbClr val="00B050"/>
                </a:solidFill>
                <a:latin typeface="Comic Sans MS" panose="030F0702030302020204" pitchFamily="66" charset="0"/>
              </a:rPr>
              <a:t>JUNE! </a:t>
            </a:r>
            <a:endParaRPr lang="en-US" dirty="0">
              <a:solidFill>
                <a:srgbClr val="00B050"/>
              </a:solidFill>
              <a:latin typeface="Comic Sans MS" panose="030F0702030302020204" pitchFamily="66" charset="0"/>
            </a:endParaRPr>
          </a:p>
        </p:txBody>
      </p:sp>
      <p:sp>
        <p:nvSpPr>
          <p:cNvPr id="3" name="Content Placeholder 2"/>
          <p:cNvSpPr>
            <a:spLocks noGrp="1"/>
          </p:cNvSpPr>
          <p:nvPr>
            <p:ph idx="1"/>
          </p:nvPr>
        </p:nvSpPr>
        <p:spPr/>
        <p:txBody>
          <a:bodyPr>
            <a:normAutofit/>
          </a:bodyPr>
          <a:lstStyle/>
          <a:p>
            <a:r>
              <a:rPr lang="en-US" dirty="0" smtClean="0">
                <a:latin typeface="Comic Sans MS" panose="030F0702030302020204" pitchFamily="66" charset="0"/>
              </a:rPr>
              <a:t>Today is </a:t>
            </a:r>
            <a:r>
              <a:rPr lang="en-US" dirty="0" smtClean="0">
                <a:latin typeface="Comic Sans MS" panose="030F0702030302020204" pitchFamily="66" charset="0"/>
              </a:rPr>
              <a:t>Monday</a:t>
            </a:r>
            <a:r>
              <a:rPr lang="en-US" dirty="0" smtClean="0">
                <a:latin typeface="Comic Sans MS" panose="030F0702030302020204" pitchFamily="66" charset="0"/>
              </a:rPr>
              <a:t>, June 1st </a:t>
            </a:r>
            <a:r>
              <a:rPr lang="en-US" dirty="0" smtClean="0">
                <a:latin typeface="Comic Sans MS" panose="030F0702030302020204" pitchFamily="66" charset="0"/>
              </a:rPr>
              <a:t>! </a:t>
            </a:r>
          </a:p>
          <a:p>
            <a:r>
              <a:rPr lang="en-US" dirty="0" smtClean="0">
                <a:latin typeface="Comic Sans MS" panose="030F0702030302020204" pitchFamily="66" charset="0"/>
              </a:rPr>
              <a:t>Please join me today for a Zoom at 10:00AM</a:t>
            </a:r>
            <a:r>
              <a:rPr lang="en-US" dirty="0" smtClean="0">
                <a:latin typeface="Comic Sans MS" panose="030F0702030302020204" pitchFamily="66" charset="0"/>
              </a:rPr>
              <a:t>.  Our Zoom today is going to be dedicated to presenting your final Spanish projects.  Senora Lorenzo will be running the Zoom.  If you do not participate in Spanish you do not have to come but you are welcome to.</a:t>
            </a:r>
            <a:endParaRPr lang="en-US" dirty="0" smtClean="0">
              <a:latin typeface="Comic Sans MS" panose="030F0702030302020204" pitchFamily="66" charset="0"/>
            </a:endParaRPr>
          </a:p>
          <a:p>
            <a:r>
              <a:rPr lang="en-US" dirty="0" smtClean="0">
                <a:latin typeface="Comic Sans MS" panose="030F0702030302020204" pitchFamily="66" charset="0"/>
              </a:rPr>
              <a:t>The word list for our Spelling Bee is on </a:t>
            </a:r>
            <a:r>
              <a:rPr lang="en-US" dirty="0" err="1" smtClean="0">
                <a:latin typeface="Comic Sans MS" panose="030F0702030302020204" pitchFamily="66" charset="0"/>
              </a:rPr>
              <a:t>Weebly</a:t>
            </a:r>
            <a:r>
              <a:rPr lang="en-US" dirty="0" smtClean="0">
                <a:latin typeface="Comic Sans MS" panose="030F0702030302020204" pitchFamily="66" charset="0"/>
              </a:rPr>
              <a:t>, this list will be used for our Bee on Friday.</a:t>
            </a:r>
          </a:p>
          <a:p>
            <a:r>
              <a:rPr lang="en-US" dirty="0" smtClean="0">
                <a:latin typeface="Comic Sans MS" panose="030F0702030302020204" pitchFamily="66" charset="0"/>
              </a:rPr>
              <a:t>Finally, it was so great to see so many of you on Friday!  Thank you for your thoughtful gifts.  </a:t>
            </a:r>
            <a:r>
              <a:rPr lang="en-US" dirty="0" smtClean="0">
                <a:latin typeface="Comic Sans MS" panose="030F0702030302020204" pitchFamily="66" charset="0"/>
                <a:sym typeface="Wingdings" panose="05000000000000000000" pitchFamily="2" charset="2"/>
              </a:rPr>
              <a:t></a:t>
            </a:r>
            <a:endParaRPr lang="en-US" dirty="0" smtClean="0">
              <a:latin typeface="Comic Sans MS" panose="030F0702030302020204" pitchFamily="66" charset="0"/>
            </a:endParaRPr>
          </a:p>
          <a:p>
            <a:pPr marL="0" indent="0">
              <a:buNone/>
            </a:pPr>
            <a:endParaRPr lang="en-US" dirty="0" smtClean="0">
              <a:latin typeface="Comic Sans MS" panose="030F0702030302020204" pitchFamily="66" charset="0"/>
            </a:endParaRPr>
          </a:p>
          <a:p>
            <a:pPr marL="0" indent="0">
              <a:buNone/>
            </a:pPr>
            <a:endParaRPr lang="en-US" dirty="0" smtClean="0">
              <a:latin typeface="Comic Sans MS" panose="030F0702030302020204" pitchFamily="66" charset="0"/>
            </a:endParaRPr>
          </a:p>
          <a:p>
            <a:pPr lvl="1"/>
            <a:endParaRPr lang="en-US" dirty="0" smtClean="0"/>
          </a:p>
          <a:p>
            <a:pPr lvl="1"/>
            <a:endParaRPr lang="en-US" dirty="0" smtClean="0"/>
          </a:p>
        </p:txBody>
      </p:sp>
    </p:spTree>
    <p:extLst>
      <p:ext uri="{BB962C8B-B14F-4D97-AF65-F5344CB8AC3E}">
        <p14:creationId xmlns:p14="http://schemas.microsoft.com/office/powerpoint/2010/main" val="192492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omic Sans MS" panose="030F0702030302020204" pitchFamily="66" charset="0"/>
              </a:rPr>
              <a:t>Daily Routine-At </a:t>
            </a:r>
            <a:r>
              <a:rPr lang="en-US" smtClean="0">
                <a:latin typeface="Comic Sans MS" panose="030F0702030302020204" pitchFamily="66" charset="0"/>
              </a:rPr>
              <a:t>School </a:t>
            </a:r>
            <a:br>
              <a:rPr lang="en-US" smtClean="0">
                <a:latin typeface="Comic Sans MS" panose="030F0702030302020204" pitchFamily="66" charset="0"/>
              </a:rPr>
            </a:br>
            <a:r>
              <a:rPr lang="en-US" smtClean="0">
                <a:latin typeface="Comic Sans MS" panose="030F0702030302020204" pitchFamily="66" charset="0"/>
              </a:rPr>
              <a:t>(for reference)</a:t>
            </a:r>
            <a:endParaRPr lang="en-US" dirty="0">
              <a:latin typeface="Comic Sans MS" panose="030F0702030302020204" pitchFamily="66"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17275399"/>
              </p:ext>
            </p:extLst>
          </p:nvPr>
        </p:nvGraphicFramePr>
        <p:xfrm>
          <a:off x="838200" y="1825625"/>
          <a:ext cx="10515600" cy="370840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3634209738"/>
                    </a:ext>
                  </a:extLst>
                </a:gridCol>
                <a:gridCol w="2103120">
                  <a:extLst>
                    <a:ext uri="{9D8B030D-6E8A-4147-A177-3AD203B41FA5}">
                      <a16:colId xmlns:a16="http://schemas.microsoft.com/office/drawing/2014/main" val="2424283370"/>
                    </a:ext>
                  </a:extLst>
                </a:gridCol>
                <a:gridCol w="2103120">
                  <a:extLst>
                    <a:ext uri="{9D8B030D-6E8A-4147-A177-3AD203B41FA5}">
                      <a16:colId xmlns:a16="http://schemas.microsoft.com/office/drawing/2014/main" val="3237502460"/>
                    </a:ext>
                  </a:extLst>
                </a:gridCol>
                <a:gridCol w="2103120">
                  <a:extLst>
                    <a:ext uri="{9D8B030D-6E8A-4147-A177-3AD203B41FA5}">
                      <a16:colId xmlns:a16="http://schemas.microsoft.com/office/drawing/2014/main" val="3218901190"/>
                    </a:ext>
                  </a:extLst>
                </a:gridCol>
                <a:gridCol w="2103120">
                  <a:extLst>
                    <a:ext uri="{9D8B030D-6E8A-4147-A177-3AD203B41FA5}">
                      <a16:colId xmlns:a16="http://schemas.microsoft.com/office/drawing/2014/main" val="1177366473"/>
                    </a:ext>
                  </a:extLst>
                </a:gridCol>
              </a:tblGrid>
              <a:tr h="370840">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c>
                  <a:txBody>
                    <a:bodyPr/>
                    <a:lstStyle/>
                    <a:p>
                      <a:r>
                        <a:rPr lang="en-US" dirty="0" smtClean="0"/>
                        <a:t>Friday</a:t>
                      </a:r>
                      <a:endParaRPr lang="en-US" dirty="0"/>
                    </a:p>
                  </a:txBody>
                  <a:tcPr/>
                </a:tc>
                <a:extLst>
                  <a:ext uri="{0D108BD9-81ED-4DB2-BD59-A6C34878D82A}">
                    <a16:rowId xmlns:a16="http://schemas.microsoft.com/office/drawing/2014/main" val="581128067"/>
                  </a:ext>
                </a:extLst>
              </a:tr>
              <a:tr h="370840">
                <a:tc>
                  <a:txBody>
                    <a:bodyPr/>
                    <a:lstStyle/>
                    <a:p>
                      <a:r>
                        <a:rPr lang="en-US" dirty="0" smtClean="0"/>
                        <a:t>Morning math</a:t>
                      </a:r>
                      <a:endParaRPr lang="en-US" dirty="0"/>
                    </a:p>
                  </a:txBody>
                  <a:tcPr/>
                </a:tc>
                <a:tc>
                  <a:txBody>
                    <a:bodyPr/>
                    <a:lstStyle/>
                    <a:p>
                      <a:r>
                        <a:rPr lang="en-US" dirty="0" smtClean="0"/>
                        <a:t>Morning Math</a:t>
                      </a:r>
                    </a:p>
                  </a:txBody>
                  <a:tcPr/>
                </a:tc>
                <a:tc>
                  <a:txBody>
                    <a:bodyPr/>
                    <a:lstStyle/>
                    <a:p>
                      <a:r>
                        <a:rPr lang="en-US" dirty="0" smtClean="0"/>
                        <a:t>Morning Math</a:t>
                      </a:r>
                      <a:endParaRPr lang="en-US" dirty="0"/>
                    </a:p>
                  </a:txBody>
                  <a:tcPr/>
                </a:tc>
                <a:tc>
                  <a:txBody>
                    <a:bodyPr/>
                    <a:lstStyle/>
                    <a:p>
                      <a:r>
                        <a:rPr lang="en-US" dirty="0" smtClean="0"/>
                        <a:t>Morning Math</a:t>
                      </a:r>
                      <a:endParaRPr lang="en-US" dirty="0"/>
                    </a:p>
                  </a:txBody>
                  <a:tcPr/>
                </a:tc>
                <a:tc>
                  <a:txBody>
                    <a:bodyPr/>
                    <a:lstStyle/>
                    <a:p>
                      <a:r>
                        <a:rPr lang="en-US" dirty="0" smtClean="0"/>
                        <a:t>Morning Math</a:t>
                      </a:r>
                      <a:endParaRPr lang="en-US" dirty="0"/>
                    </a:p>
                  </a:txBody>
                  <a:tcPr/>
                </a:tc>
                <a:extLst>
                  <a:ext uri="{0D108BD9-81ED-4DB2-BD59-A6C34878D82A}">
                    <a16:rowId xmlns:a16="http://schemas.microsoft.com/office/drawing/2014/main" val="162823620"/>
                  </a:ext>
                </a:extLst>
              </a:tr>
              <a:tr h="370840">
                <a:tc>
                  <a:txBody>
                    <a:bodyPr/>
                    <a:lstStyle/>
                    <a:p>
                      <a:r>
                        <a:rPr lang="en-US" dirty="0" smtClean="0"/>
                        <a:t>Writers Workshop</a:t>
                      </a:r>
                    </a:p>
                  </a:txBody>
                  <a:tcPr/>
                </a:tc>
                <a:tc>
                  <a:txBody>
                    <a:bodyPr/>
                    <a:lstStyle/>
                    <a:p>
                      <a:r>
                        <a:rPr lang="en-US" dirty="0" smtClean="0"/>
                        <a:t>Math</a:t>
                      </a:r>
                      <a:endParaRPr lang="en-US" dirty="0"/>
                    </a:p>
                  </a:txBody>
                  <a:tcPr/>
                </a:tc>
                <a:tc>
                  <a:txBody>
                    <a:bodyPr/>
                    <a:lstStyle/>
                    <a:p>
                      <a:r>
                        <a:rPr lang="en-US" dirty="0" smtClean="0"/>
                        <a:t>Math</a:t>
                      </a:r>
                    </a:p>
                  </a:txBody>
                  <a:tcPr/>
                </a:tc>
                <a:tc>
                  <a:txBody>
                    <a:bodyPr/>
                    <a:lstStyle/>
                    <a:p>
                      <a:r>
                        <a:rPr lang="en-US" dirty="0" smtClean="0"/>
                        <a:t>Math</a:t>
                      </a:r>
                      <a:endParaRPr lang="en-US" dirty="0"/>
                    </a:p>
                  </a:txBody>
                  <a:tcPr/>
                </a:tc>
                <a:tc>
                  <a:txBody>
                    <a:bodyPr/>
                    <a:lstStyle/>
                    <a:p>
                      <a:r>
                        <a:rPr lang="en-US" dirty="0" smtClean="0"/>
                        <a:t>Math</a:t>
                      </a:r>
                    </a:p>
                  </a:txBody>
                  <a:tcPr/>
                </a:tc>
                <a:extLst>
                  <a:ext uri="{0D108BD9-81ED-4DB2-BD59-A6C34878D82A}">
                    <a16:rowId xmlns:a16="http://schemas.microsoft.com/office/drawing/2014/main" val="3478905103"/>
                  </a:ext>
                </a:extLst>
              </a:tr>
              <a:tr h="370840">
                <a:tc>
                  <a:txBody>
                    <a:bodyPr/>
                    <a:lstStyle/>
                    <a:p>
                      <a:r>
                        <a:rPr lang="en-US" dirty="0" smtClean="0"/>
                        <a:t>Snack break</a:t>
                      </a:r>
                    </a:p>
                  </a:txBody>
                  <a:tcPr/>
                </a:tc>
                <a:tc>
                  <a:txBody>
                    <a:bodyPr/>
                    <a:lstStyle/>
                    <a:p>
                      <a:r>
                        <a:rPr lang="en-US" dirty="0" smtClean="0"/>
                        <a:t>PE</a:t>
                      </a:r>
                      <a:endParaRPr lang="en-US" dirty="0"/>
                    </a:p>
                  </a:txBody>
                  <a:tcPr/>
                </a:tc>
                <a:tc>
                  <a:txBody>
                    <a:bodyPr/>
                    <a:lstStyle/>
                    <a:p>
                      <a:r>
                        <a:rPr lang="en-US" dirty="0" smtClean="0"/>
                        <a:t>Prayer/Service</a:t>
                      </a:r>
                      <a:endParaRPr lang="en-US" dirty="0"/>
                    </a:p>
                  </a:txBody>
                  <a:tcPr/>
                </a:tc>
                <a:tc>
                  <a:txBody>
                    <a:bodyPr/>
                    <a:lstStyle/>
                    <a:p>
                      <a:r>
                        <a:rPr lang="en-US" dirty="0" smtClean="0"/>
                        <a:t>Snack break</a:t>
                      </a:r>
                      <a:endParaRPr lang="en-US" dirty="0"/>
                    </a:p>
                  </a:txBody>
                  <a:tcPr/>
                </a:tc>
                <a:tc>
                  <a:txBody>
                    <a:bodyPr/>
                    <a:lstStyle/>
                    <a:p>
                      <a:r>
                        <a:rPr lang="en-US" dirty="0" smtClean="0"/>
                        <a:t>Snack break</a:t>
                      </a:r>
                    </a:p>
                  </a:txBody>
                  <a:tcPr/>
                </a:tc>
                <a:extLst>
                  <a:ext uri="{0D108BD9-81ED-4DB2-BD59-A6C34878D82A}">
                    <a16:rowId xmlns:a16="http://schemas.microsoft.com/office/drawing/2014/main" val="4018856919"/>
                  </a:ext>
                </a:extLst>
              </a:tr>
              <a:tr h="370840">
                <a:tc>
                  <a:txBody>
                    <a:bodyPr/>
                    <a:lstStyle/>
                    <a:p>
                      <a:r>
                        <a:rPr lang="en-US" dirty="0" smtClean="0"/>
                        <a:t>Social Studies</a:t>
                      </a:r>
                      <a:endParaRPr lang="en-US" dirty="0"/>
                    </a:p>
                  </a:txBody>
                  <a:tcPr/>
                </a:tc>
                <a:tc>
                  <a:txBody>
                    <a:bodyPr/>
                    <a:lstStyle/>
                    <a:p>
                      <a:r>
                        <a:rPr lang="en-US" dirty="0" smtClean="0"/>
                        <a:t>Snack</a:t>
                      </a:r>
                      <a:r>
                        <a:rPr lang="en-US" baseline="0" dirty="0" smtClean="0"/>
                        <a:t> Break</a:t>
                      </a:r>
                      <a:endParaRPr lang="en-US" dirty="0"/>
                    </a:p>
                  </a:txBody>
                  <a:tcPr/>
                </a:tc>
                <a:tc>
                  <a:txBody>
                    <a:bodyPr/>
                    <a:lstStyle/>
                    <a:p>
                      <a:r>
                        <a:rPr lang="en-US" dirty="0" smtClean="0"/>
                        <a:t>Snack</a:t>
                      </a:r>
                      <a:r>
                        <a:rPr lang="en-US" baseline="0" dirty="0" smtClean="0"/>
                        <a:t> Break</a:t>
                      </a:r>
                      <a:endParaRPr lang="en-US" dirty="0"/>
                    </a:p>
                  </a:txBody>
                  <a:tcPr/>
                </a:tc>
                <a:tc>
                  <a:txBody>
                    <a:bodyPr/>
                    <a:lstStyle/>
                    <a:p>
                      <a:r>
                        <a:rPr lang="en-US" dirty="0" smtClean="0"/>
                        <a:t>Writers</a:t>
                      </a:r>
                      <a:r>
                        <a:rPr lang="en-US" baseline="0" dirty="0" smtClean="0"/>
                        <a:t> Workshop</a:t>
                      </a:r>
                      <a:endParaRPr lang="en-US" dirty="0"/>
                    </a:p>
                  </a:txBody>
                  <a:tcPr/>
                </a:tc>
                <a:tc>
                  <a:txBody>
                    <a:bodyPr/>
                    <a:lstStyle/>
                    <a:p>
                      <a:r>
                        <a:rPr lang="en-US" dirty="0" smtClean="0"/>
                        <a:t>Writers</a:t>
                      </a:r>
                      <a:r>
                        <a:rPr lang="en-US" baseline="0" dirty="0" smtClean="0"/>
                        <a:t> Workshop</a:t>
                      </a:r>
                      <a:endParaRPr lang="en-US" dirty="0"/>
                    </a:p>
                  </a:txBody>
                  <a:tcPr/>
                </a:tc>
                <a:extLst>
                  <a:ext uri="{0D108BD9-81ED-4DB2-BD59-A6C34878D82A}">
                    <a16:rowId xmlns:a16="http://schemas.microsoft.com/office/drawing/2014/main" val="2818127412"/>
                  </a:ext>
                </a:extLst>
              </a:tr>
              <a:tr h="370840">
                <a:tc>
                  <a:txBody>
                    <a:bodyPr/>
                    <a:lstStyle/>
                    <a:p>
                      <a:r>
                        <a:rPr lang="en-US" dirty="0" smtClean="0"/>
                        <a:t>Science</a:t>
                      </a:r>
                      <a:endParaRPr lang="en-US" dirty="0"/>
                    </a:p>
                  </a:txBody>
                  <a:tcPr/>
                </a:tc>
                <a:tc>
                  <a:txBody>
                    <a:bodyPr/>
                    <a:lstStyle/>
                    <a:p>
                      <a:r>
                        <a:rPr lang="en-US" dirty="0" smtClean="0"/>
                        <a:t>Social</a:t>
                      </a:r>
                      <a:r>
                        <a:rPr lang="en-US" baseline="0" dirty="0" smtClean="0"/>
                        <a:t> Studies</a:t>
                      </a:r>
                      <a:endParaRPr lang="en-US" dirty="0"/>
                    </a:p>
                  </a:txBody>
                  <a:tcPr/>
                </a:tc>
                <a:tc>
                  <a:txBody>
                    <a:bodyPr/>
                    <a:lstStyle/>
                    <a:p>
                      <a:r>
                        <a:rPr lang="en-US" dirty="0" smtClean="0"/>
                        <a:t>Social</a:t>
                      </a:r>
                      <a:r>
                        <a:rPr lang="en-US" baseline="0" dirty="0" smtClean="0"/>
                        <a:t> Studies</a:t>
                      </a:r>
                    </a:p>
                  </a:txBody>
                  <a:tcPr/>
                </a:tc>
                <a:tc>
                  <a:txBody>
                    <a:bodyPr/>
                    <a:lstStyle/>
                    <a:p>
                      <a:r>
                        <a:rPr lang="en-US" dirty="0" smtClean="0"/>
                        <a:t>Social</a:t>
                      </a:r>
                      <a:r>
                        <a:rPr lang="en-US" baseline="0" dirty="0" smtClean="0"/>
                        <a:t> Studies</a:t>
                      </a:r>
                      <a:endParaRPr lang="en-US" dirty="0"/>
                    </a:p>
                  </a:txBody>
                  <a:tcPr/>
                </a:tc>
                <a:tc>
                  <a:txBody>
                    <a:bodyPr/>
                    <a:lstStyle/>
                    <a:p>
                      <a:r>
                        <a:rPr lang="en-US" dirty="0" smtClean="0"/>
                        <a:t>Social Studies</a:t>
                      </a:r>
                    </a:p>
                  </a:txBody>
                  <a:tcPr/>
                </a:tc>
                <a:extLst>
                  <a:ext uri="{0D108BD9-81ED-4DB2-BD59-A6C34878D82A}">
                    <a16:rowId xmlns:a16="http://schemas.microsoft.com/office/drawing/2014/main" val="2249960514"/>
                  </a:ext>
                </a:extLst>
              </a:tr>
              <a:tr h="370840">
                <a:tc>
                  <a:txBody>
                    <a:bodyPr/>
                    <a:lstStyle/>
                    <a:p>
                      <a:r>
                        <a:rPr lang="en-US" dirty="0" smtClean="0"/>
                        <a:t>Spanish</a:t>
                      </a:r>
                      <a:endParaRPr lang="en-US" dirty="0"/>
                    </a:p>
                  </a:txBody>
                  <a:tcPr/>
                </a:tc>
                <a:tc>
                  <a:txBody>
                    <a:bodyPr/>
                    <a:lstStyle/>
                    <a:p>
                      <a:r>
                        <a:rPr lang="en-US" dirty="0" smtClean="0"/>
                        <a:t>Science</a:t>
                      </a:r>
                      <a:endParaRPr lang="en-US" dirty="0"/>
                    </a:p>
                  </a:txBody>
                  <a:tcPr/>
                </a:tc>
                <a:tc>
                  <a:txBody>
                    <a:bodyPr/>
                    <a:lstStyle/>
                    <a:p>
                      <a:r>
                        <a:rPr lang="en-US" dirty="0" smtClean="0"/>
                        <a:t>Science</a:t>
                      </a:r>
                      <a:endParaRPr lang="en-US" dirty="0"/>
                    </a:p>
                  </a:txBody>
                  <a:tcPr/>
                </a:tc>
                <a:tc>
                  <a:txBody>
                    <a:bodyPr/>
                    <a:lstStyle/>
                    <a:p>
                      <a:r>
                        <a:rPr lang="en-US" dirty="0" smtClean="0"/>
                        <a:t>Science</a:t>
                      </a:r>
                      <a:endParaRPr lang="en-US" dirty="0"/>
                    </a:p>
                  </a:txBody>
                  <a:tcPr/>
                </a:tc>
                <a:tc>
                  <a:txBody>
                    <a:bodyPr/>
                    <a:lstStyle/>
                    <a:p>
                      <a:r>
                        <a:rPr lang="en-US" dirty="0" smtClean="0"/>
                        <a:t>Science</a:t>
                      </a:r>
                    </a:p>
                  </a:txBody>
                  <a:tcPr/>
                </a:tc>
                <a:extLst>
                  <a:ext uri="{0D108BD9-81ED-4DB2-BD59-A6C34878D82A}">
                    <a16:rowId xmlns:a16="http://schemas.microsoft.com/office/drawing/2014/main" val="1878992829"/>
                  </a:ext>
                </a:extLst>
              </a:tr>
              <a:tr h="370840">
                <a:tc>
                  <a:txBody>
                    <a:bodyPr/>
                    <a:lstStyle/>
                    <a:p>
                      <a:r>
                        <a:rPr lang="en-US" dirty="0" smtClean="0"/>
                        <a:t>Lunch/Recess</a:t>
                      </a:r>
                      <a:endParaRPr lang="en-US" dirty="0"/>
                    </a:p>
                  </a:txBody>
                  <a:tcPr/>
                </a:tc>
                <a:tc>
                  <a:txBody>
                    <a:bodyPr/>
                    <a:lstStyle/>
                    <a:p>
                      <a:r>
                        <a:rPr lang="en-US" dirty="0" smtClean="0"/>
                        <a:t>Lunch/Recess</a:t>
                      </a:r>
                      <a:endParaRPr lang="en-US" dirty="0"/>
                    </a:p>
                  </a:txBody>
                  <a:tcPr/>
                </a:tc>
                <a:tc>
                  <a:txBody>
                    <a:bodyPr/>
                    <a:lstStyle/>
                    <a:p>
                      <a:r>
                        <a:rPr lang="en-US" dirty="0" smtClean="0"/>
                        <a:t>Lunch/Recess</a:t>
                      </a:r>
                      <a:endParaRPr lang="en-US" dirty="0"/>
                    </a:p>
                  </a:txBody>
                  <a:tcPr/>
                </a:tc>
                <a:tc>
                  <a:txBody>
                    <a:bodyPr/>
                    <a:lstStyle/>
                    <a:p>
                      <a:r>
                        <a:rPr lang="en-US" dirty="0" smtClean="0"/>
                        <a:t>Lunch/Recess</a:t>
                      </a:r>
                      <a:endParaRPr lang="en-US" dirty="0"/>
                    </a:p>
                  </a:txBody>
                  <a:tcPr/>
                </a:tc>
                <a:tc>
                  <a:txBody>
                    <a:bodyPr/>
                    <a:lstStyle/>
                    <a:p>
                      <a:r>
                        <a:rPr lang="en-US" dirty="0" smtClean="0"/>
                        <a:t>Lunch/Recess</a:t>
                      </a:r>
                      <a:endParaRPr lang="en-US" dirty="0"/>
                    </a:p>
                  </a:txBody>
                  <a:tcPr/>
                </a:tc>
                <a:extLst>
                  <a:ext uri="{0D108BD9-81ED-4DB2-BD59-A6C34878D82A}">
                    <a16:rowId xmlns:a16="http://schemas.microsoft.com/office/drawing/2014/main" val="3955757799"/>
                  </a:ext>
                </a:extLst>
              </a:tr>
              <a:tr h="370840">
                <a:tc>
                  <a:txBody>
                    <a:bodyPr/>
                    <a:lstStyle/>
                    <a:p>
                      <a:r>
                        <a:rPr lang="en-US" dirty="0" smtClean="0"/>
                        <a:t>Math</a:t>
                      </a:r>
                    </a:p>
                  </a:txBody>
                  <a:tcPr/>
                </a:tc>
                <a:tc>
                  <a:txBody>
                    <a:bodyPr/>
                    <a:lstStyle/>
                    <a:p>
                      <a:r>
                        <a:rPr lang="en-US" dirty="0" smtClean="0"/>
                        <a:t>Readers Workshop</a:t>
                      </a:r>
                      <a:endParaRPr lang="en-US" dirty="0"/>
                    </a:p>
                  </a:txBody>
                  <a:tcPr/>
                </a:tc>
                <a:tc>
                  <a:txBody>
                    <a:bodyPr/>
                    <a:lstStyle/>
                    <a:p>
                      <a:r>
                        <a:rPr lang="en-US" dirty="0" smtClean="0"/>
                        <a:t>Readers</a:t>
                      </a:r>
                      <a:r>
                        <a:rPr lang="en-US" baseline="0" dirty="0" smtClean="0"/>
                        <a:t> Workshop</a:t>
                      </a:r>
                      <a:endParaRPr lang="en-US" dirty="0"/>
                    </a:p>
                  </a:txBody>
                  <a:tcPr/>
                </a:tc>
                <a:tc>
                  <a:txBody>
                    <a:bodyPr/>
                    <a:lstStyle/>
                    <a:p>
                      <a:r>
                        <a:rPr lang="en-US" dirty="0" smtClean="0"/>
                        <a:t>Choir</a:t>
                      </a:r>
                      <a:endParaRPr lang="en-US" dirty="0"/>
                    </a:p>
                  </a:txBody>
                  <a:tcPr/>
                </a:tc>
                <a:tc>
                  <a:txBody>
                    <a:bodyPr/>
                    <a:lstStyle/>
                    <a:p>
                      <a:r>
                        <a:rPr lang="en-US" dirty="0" smtClean="0"/>
                        <a:t>Readers Workshop</a:t>
                      </a:r>
                      <a:endParaRPr lang="en-US" dirty="0"/>
                    </a:p>
                  </a:txBody>
                  <a:tcPr/>
                </a:tc>
                <a:extLst>
                  <a:ext uri="{0D108BD9-81ED-4DB2-BD59-A6C34878D82A}">
                    <a16:rowId xmlns:a16="http://schemas.microsoft.com/office/drawing/2014/main" val="112851279"/>
                  </a:ext>
                </a:extLst>
              </a:tr>
              <a:tr h="370840">
                <a:tc>
                  <a:txBody>
                    <a:bodyPr/>
                    <a:lstStyle/>
                    <a:p>
                      <a:r>
                        <a:rPr lang="en-US" dirty="0" smtClean="0"/>
                        <a:t>Readers</a:t>
                      </a:r>
                      <a:r>
                        <a:rPr lang="en-US" baseline="0" dirty="0" smtClean="0"/>
                        <a:t> Workshop</a:t>
                      </a:r>
                      <a:endParaRPr lang="en-US" dirty="0"/>
                    </a:p>
                  </a:txBody>
                  <a:tcPr/>
                </a:tc>
                <a:tc>
                  <a:txBody>
                    <a:bodyPr/>
                    <a:lstStyle/>
                    <a:p>
                      <a:r>
                        <a:rPr lang="en-US" dirty="0" smtClean="0"/>
                        <a:t>Religion</a:t>
                      </a:r>
                      <a:endParaRPr lang="en-US" dirty="0"/>
                    </a:p>
                  </a:txBody>
                  <a:tcPr/>
                </a:tc>
                <a:tc>
                  <a:txBody>
                    <a:bodyPr/>
                    <a:lstStyle/>
                    <a:p>
                      <a:r>
                        <a:rPr lang="en-US" dirty="0" smtClean="0"/>
                        <a:t>Art</a:t>
                      </a:r>
                      <a:endParaRPr lang="en-US" dirty="0"/>
                    </a:p>
                  </a:txBody>
                  <a:tcPr/>
                </a:tc>
                <a:tc>
                  <a:txBody>
                    <a:bodyPr/>
                    <a:lstStyle/>
                    <a:p>
                      <a:r>
                        <a:rPr lang="en-US" dirty="0" smtClean="0"/>
                        <a:t>Readers Workshop</a:t>
                      </a:r>
                      <a:endParaRPr lang="en-US" dirty="0"/>
                    </a:p>
                  </a:txBody>
                  <a:tcPr/>
                </a:tc>
                <a:tc>
                  <a:txBody>
                    <a:bodyPr/>
                    <a:lstStyle/>
                    <a:p>
                      <a:r>
                        <a:rPr lang="en-US" dirty="0" smtClean="0"/>
                        <a:t>Spanish</a:t>
                      </a:r>
                      <a:endParaRPr lang="en-US" dirty="0"/>
                    </a:p>
                  </a:txBody>
                  <a:tcPr/>
                </a:tc>
                <a:extLst>
                  <a:ext uri="{0D108BD9-81ED-4DB2-BD59-A6C34878D82A}">
                    <a16:rowId xmlns:a16="http://schemas.microsoft.com/office/drawing/2014/main" val="658623437"/>
                  </a:ext>
                </a:extLst>
              </a:tr>
            </a:tbl>
          </a:graphicData>
        </a:graphic>
      </p:graphicFrame>
    </p:spTree>
    <p:extLst>
      <p:ext uri="{BB962C8B-B14F-4D97-AF65-F5344CB8AC3E}">
        <p14:creationId xmlns:p14="http://schemas.microsoft.com/office/powerpoint/2010/main" val="3754295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omic Sans MS" panose="030F0702030302020204" pitchFamily="66" charset="0"/>
              </a:rPr>
              <a:t>Ideas for Possible Daily Routine </a:t>
            </a:r>
            <a:br>
              <a:rPr lang="en-US" dirty="0" smtClean="0">
                <a:latin typeface="Comic Sans MS" panose="030F0702030302020204" pitchFamily="66" charset="0"/>
              </a:rPr>
            </a:br>
            <a:r>
              <a:rPr lang="en-US" dirty="0" smtClean="0">
                <a:latin typeface="Comic Sans MS" panose="030F0702030302020204" pitchFamily="66" charset="0"/>
              </a:rPr>
              <a:t>At Home</a:t>
            </a:r>
            <a:endParaRPr lang="en-US" dirty="0">
              <a:latin typeface="Comic Sans MS" panose="030F0702030302020204" pitchFamily="66" charset="0"/>
            </a:endParaRPr>
          </a:p>
        </p:txBody>
      </p:sp>
      <p:sp>
        <p:nvSpPr>
          <p:cNvPr id="3" name="Content Placeholder 2"/>
          <p:cNvSpPr>
            <a:spLocks noGrp="1"/>
          </p:cNvSpPr>
          <p:nvPr>
            <p:ph idx="1"/>
          </p:nvPr>
        </p:nvSpPr>
        <p:spPr/>
        <p:txBody>
          <a:bodyPr>
            <a:normAutofit fontScale="85000" lnSpcReduction="20000"/>
          </a:bodyPr>
          <a:lstStyle/>
          <a:p>
            <a:r>
              <a:rPr lang="en-US" dirty="0" smtClean="0"/>
              <a:t>After breakfast get settled at workspace and complete Morning Math on blank paper.</a:t>
            </a:r>
          </a:p>
          <a:p>
            <a:r>
              <a:rPr lang="en-US" dirty="0" smtClean="0"/>
              <a:t>Work on subject assignments, if questions email me I will be checking my email on the hour.</a:t>
            </a:r>
          </a:p>
          <a:p>
            <a:r>
              <a:rPr lang="en-US" dirty="0" smtClean="0"/>
              <a:t>Take a snack break/</a:t>
            </a:r>
            <a:r>
              <a:rPr lang="en-US" dirty="0" err="1" smtClean="0"/>
              <a:t>Facetime</a:t>
            </a:r>
            <a:r>
              <a:rPr lang="en-US" dirty="0" smtClean="0"/>
              <a:t> a friend </a:t>
            </a:r>
            <a:r>
              <a:rPr lang="en-US" dirty="0" smtClean="0">
                <a:sym typeface="Wingdings" panose="05000000000000000000" pitchFamily="2" charset="2"/>
              </a:rPr>
              <a:t></a:t>
            </a:r>
          </a:p>
          <a:p>
            <a:r>
              <a:rPr lang="en-US" dirty="0" smtClean="0"/>
              <a:t>If you can get outside for a quick break, do it.</a:t>
            </a:r>
          </a:p>
          <a:p>
            <a:r>
              <a:rPr lang="en-US" dirty="0" smtClean="0"/>
              <a:t>Continue working on assignments, if you sent questions check email for answer from me.</a:t>
            </a:r>
          </a:p>
          <a:p>
            <a:r>
              <a:rPr lang="en-US" dirty="0" smtClean="0"/>
              <a:t>Lunch-</a:t>
            </a:r>
            <a:r>
              <a:rPr lang="en-US" dirty="0" err="1" smtClean="0"/>
              <a:t>Buen</a:t>
            </a:r>
            <a:r>
              <a:rPr lang="en-US" dirty="0" smtClean="0"/>
              <a:t> </a:t>
            </a:r>
            <a:r>
              <a:rPr lang="en-US" dirty="0" err="1" smtClean="0"/>
              <a:t>Provecho</a:t>
            </a:r>
            <a:r>
              <a:rPr lang="en-US" dirty="0" smtClean="0"/>
              <a:t> (Enjoy your meal!)</a:t>
            </a:r>
          </a:p>
          <a:p>
            <a:r>
              <a:rPr lang="en-US" dirty="0" smtClean="0"/>
              <a:t>Reading time, 20 minutes (at least) after lunch</a:t>
            </a:r>
          </a:p>
          <a:p>
            <a:r>
              <a:rPr lang="en-US" dirty="0" smtClean="0"/>
              <a:t>If you can get back outside for a break, do it</a:t>
            </a:r>
          </a:p>
          <a:p>
            <a:r>
              <a:rPr lang="en-US" dirty="0" smtClean="0"/>
              <a:t>Finish up any assignments, enjoy the rest of your day!</a:t>
            </a:r>
          </a:p>
        </p:txBody>
      </p:sp>
    </p:spTree>
    <p:extLst>
      <p:ext uri="{BB962C8B-B14F-4D97-AF65-F5344CB8AC3E}">
        <p14:creationId xmlns:p14="http://schemas.microsoft.com/office/powerpoint/2010/main" val="681638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C000"/>
                </a:solidFill>
                <a:latin typeface="Comic Sans MS" panose="030F0702030302020204" pitchFamily="66" charset="0"/>
              </a:rPr>
              <a:t>Morning Math </a:t>
            </a:r>
            <a:endParaRPr lang="en-US" b="1" dirty="0">
              <a:solidFill>
                <a:srgbClr val="FFC000"/>
              </a:solidFill>
              <a:latin typeface="Comic Sans MS" panose="030F0702030302020204" pitchFamily="66" charset="0"/>
            </a:endParaRPr>
          </a:p>
        </p:txBody>
      </p:sp>
      <p:sp>
        <p:nvSpPr>
          <p:cNvPr id="3" name="Content Placeholder 2"/>
          <p:cNvSpPr>
            <a:spLocks noGrp="1"/>
          </p:cNvSpPr>
          <p:nvPr>
            <p:ph idx="1"/>
          </p:nvPr>
        </p:nvSpPr>
        <p:spPr/>
        <p:txBody>
          <a:bodyPr>
            <a:normAutofit/>
          </a:bodyPr>
          <a:lstStyle/>
          <a:p>
            <a:r>
              <a:rPr lang="en-US" b="1" dirty="0" smtClean="0"/>
              <a:t>MUST DO</a:t>
            </a:r>
          </a:p>
          <a:p>
            <a:r>
              <a:rPr lang="en-US" dirty="0" smtClean="0"/>
              <a:t>Please answer the daily questions from this morning math work on a blank paper with your name and title </a:t>
            </a:r>
            <a:r>
              <a:rPr lang="en-US" dirty="0" smtClean="0"/>
              <a:t>MW25</a:t>
            </a:r>
          </a:p>
          <a:p>
            <a:r>
              <a:rPr lang="en-US" dirty="0" smtClean="0"/>
              <a:t>Question 1 each day is about calculating volume, we have not learned this together so question 1 </a:t>
            </a:r>
            <a:r>
              <a:rPr lang="en-US" dirty="0" smtClean="0"/>
              <a:t>each day is not required, if you would like to give it a try feel free</a:t>
            </a:r>
            <a:r>
              <a:rPr lang="en-US" dirty="0" smtClean="0"/>
              <a:t>. </a:t>
            </a:r>
            <a:endParaRPr lang="en-US" dirty="0" smtClean="0"/>
          </a:p>
          <a:p>
            <a:r>
              <a:rPr lang="en-US" dirty="0" smtClean="0"/>
              <a:t>The PDF is posted on </a:t>
            </a:r>
            <a:r>
              <a:rPr lang="en-US" dirty="0" err="1" smtClean="0"/>
              <a:t>Weebly</a:t>
            </a:r>
            <a:r>
              <a:rPr lang="en-US" dirty="0" smtClean="0"/>
              <a:t>.  </a:t>
            </a:r>
            <a:r>
              <a:rPr lang="en-US" b="1" dirty="0" smtClean="0"/>
              <a:t>You do not have to print this</a:t>
            </a:r>
            <a:r>
              <a:rPr lang="en-US" dirty="0" smtClean="0"/>
              <a:t>.  You can solve the problems by reading them on screen and solving them on paper.</a:t>
            </a:r>
          </a:p>
        </p:txBody>
      </p:sp>
      <p:pic>
        <p:nvPicPr>
          <p:cNvPr id="6" name="Picture 5" descr="WEBS DE MATEMÁTICAS | AREATABLET.Recursos Educativos TIC."/>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7147" y="365126"/>
            <a:ext cx="1438479" cy="1304383"/>
          </a:xfrm>
          <a:prstGeom prst="rect">
            <a:avLst/>
          </a:prstGeom>
        </p:spPr>
      </p:pic>
    </p:spTree>
    <p:extLst>
      <p:ext uri="{BB962C8B-B14F-4D97-AF65-F5344CB8AC3E}">
        <p14:creationId xmlns:p14="http://schemas.microsoft.com/office/powerpoint/2010/main" val="40872457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C000"/>
                </a:solidFill>
                <a:latin typeface="Comic Sans MS" panose="030F0702030302020204" pitchFamily="66" charset="0"/>
              </a:rPr>
              <a:t>Math </a:t>
            </a:r>
            <a:endParaRPr lang="en-US" b="1" dirty="0">
              <a:solidFill>
                <a:srgbClr val="FFC000"/>
              </a:solidFill>
              <a:latin typeface="Comic Sans MS" panose="030F0702030302020204" pitchFamily="66" charset="0"/>
            </a:endParaRPr>
          </a:p>
        </p:txBody>
      </p:sp>
      <p:sp>
        <p:nvSpPr>
          <p:cNvPr id="3" name="Content Placeholder 2"/>
          <p:cNvSpPr>
            <a:spLocks noGrp="1"/>
          </p:cNvSpPr>
          <p:nvPr>
            <p:ph idx="1"/>
          </p:nvPr>
        </p:nvSpPr>
        <p:spPr/>
        <p:txBody>
          <a:bodyPr>
            <a:normAutofit/>
          </a:bodyPr>
          <a:lstStyle/>
          <a:p>
            <a:r>
              <a:rPr lang="en-US" dirty="0" smtClean="0"/>
              <a:t>Today and tomorrow you will be working on a Number Scavenger Hunt at home.  See below for details.</a:t>
            </a:r>
            <a:endParaRPr lang="en-US" dirty="0" smtClean="0"/>
          </a:p>
          <a:p>
            <a:pPr marL="186262" indent="0">
              <a:buNone/>
            </a:pPr>
            <a:endParaRPr lang="en-US" dirty="0"/>
          </a:p>
          <a:p>
            <a:pPr marL="186262" indent="0">
              <a:buNone/>
            </a:pPr>
            <a:endParaRPr lang="en-US" dirty="0"/>
          </a:p>
          <a:p>
            <a:endParaRPr lang="en-US" b="1" dirty="0" smtClean="0"/>
          </a:p>
        </p:txBody>
      </p:sp>
      <p:pic>
        <p:nvPicPr>
          <p:cNvPr id="4" name="Picture 3" descr="WEBS DE MATEMÁTICAS | AREATABLET.Recursos Educativos TIC."/>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4415" y="481565"/>
            <a:ext cx="1205015" cy="1092683"/>
          </a:xfrm>
          <a:prstGeom prst="rect">
            <a:avLst/>
          </a:prstGeom>
        </p:spPr>
      </p:pic>
    </p:spTree>
    <p:extLst>
      <p:ext uri="{BB962C8B-B14F-4D97-AF65-F5344CB8AC3E}">
        <p14:creationId xmlns:p14="http://schemas.microsoft.com/office/powerpoint/2010/main" val="529097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24250" y="0"/>
            <a:ext cx="5143500" cy="6858000"/>
          </a:xfrm>
          <a:prstGeom prst="rect">
            <a:avLst/>
          </a:prstGeom>
        </p:spPr>
      </p:pic>
    </p:spTree>
    <p:extLst>
      <p:ext uri="{BB962C8B-B14F-4D97-AF65-F5344CB8AC3E}">
        <p14:creationId xmlns:p14="http://schemas.microsoft.com/office/powerpoint/2010/main" val="3626634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75000"/>
                  </a:schemeClr>
                </a:solidFill>
                <a:latin typeface="Comic Sans MS" panose="030F0702030302020204" pitchFamily="66" charset="0"/>
              </a:rPr>
              <a:t>Social Studies  							</a:t>
            </a:r>
            <a:endParaRPr lang="en-US" b="1" dirty="0">
              <a:solidFill>
                <a:schemeClr val="accent5">
                  <a:lumMod val="75000"/>
                </a:schemeClr>
              </a:solidFill>
              <a:latin typeface="Comic Sans MS" panose="030F0702030302020204" pitchFamily="66" charset="0"/>
            </a:endParaRPr>
          </a:p>
        </p:txBody>
      </p:sp>
      <p:sp>
        <p:nvSpPr>
          <p:cNvPr id="5" name="Content Placeholder 4"/>
          <p:cNvSpPr>
            <a:spLocks noGrp="1"/>
          </p:cNvSpPr>
          <p:nvPr>
            <p:ph idx="1"/>
          </p:nvPr>
        </p:nvSpPr>
        <p:spPr/>
        <p:txBody>
          <a:bodyPr>
            <a:normAutofit/>
          </a:bodyPr>
          <a:lstStyle/>
          <a:p>
            <a:pPr marL="0" indent="0">
              <a:buNone/>
            </a:pPr>
            <a:endParaRPr lang="en-US" dirty="0" smtClean="0"/>
          </a:p>
          <a:p>
            <a:r>
              <a:rPr lang="en-US" dirty="0" smtClean="0"/>
              <a:t>Great job on the Founding Fathers </a:t>
            </a:r>
            <a:r>
              <a:rPr lang="en-US" dirty="0" err="1" smtClean="0"/>
              <a:t>Webquest</a:t>
            </a:r>
            <a:r>
              <a:rPr lang="en-US" dirty="0" smtClean="0"/>
              <a:t>!  </a:t>
            </a:r>
            <a:r>
              <a:rPr lang="en-US" dirty="0" smtClean="0"/>
              <a:t>Today you are going to complete an assignment on </a:t>
            </a:r>
            <a:r>
              <a:rPr lang="en-US" dirty="0" err="1" smtClean="0"/>
              <a:t>ReadWorks</a:t>
            </a:r>
            <a:r>
              <a:rPr lang="en-US" dirty="0" smtClean="0"/>
              <a:t> about how the nation began to move west.</a:t>
            </a:r>
          </a:p>
          <a:p>
            <a:r>
              <a:rPr lang="en-US" dirty="0">
                <a:hlinkClick r:id="rId2"/>
              </a:rPr>
              <a:t>https://www.readworks.org/article/Westward-Expansion---Introduction-to-Westward-Expansion/c25faa50-7324-4205-af6d-2774303b0701#!articleTab:content</a:t>
            </a:r>
            <a:r>
              <a:rPr lang="en-US" dirty="0" smtClean="0">
                <a:hlinkClick r:id="rId2"/>
              </a:rPr>
              <a:t>/</a:t>
            </a:r>
            <a:endParaRPr lang="en-US" dirty="0" smtClean="0"/>
          </a:p>
          <a:p>
            <a:r>
              <a:rPr lang="en-US" dirty="0" smtClean="0"/>
              <a:t>Our class code is A2S7RA</a:t>
            </a:r>
            <a:endParaRPr lang="en-US" dirty="0"/>
          </a:p>
          <a:p>
            <a:pPr marL="0" indent="0">
              <a:buNone/>
            </a:pPr>
            <a:endParaRPr lang="en-US" dirty="0" smtClean="0"/>
          </a:p>
        </p:txBody>
      </p:sp>
      <p:pic>
        <p:nvPicPr>
          <p:cNvPr id="6" name="Picture 5" descr="File:Flag-map of the United States.svg - Wikipedia"/>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72892" y="578892"/>
            <a:ext cx="1435053" cy="898029"/>
          </a:xfrm>
          <a:prstGeom prst="rect">
            <a:avLst/>
          </a:prstGeom>
        </p:spPr>
      </p:pic>
    </p:spTree>
    <p:extLst>
      <p:ext uri="{BB962C8B-B14F-4D97-AF65-F5344CB8AC3E}">
        <p14:creationId xmlns:p14="http://schemas.microsoft.com/office/powerpoint/2010/main" val="3458552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latin typeface="Comic Sans MS" panose="030F0702030302020204" pitchFamily="66" charset="0"/>
              </a:rPr>
              <a:t>Science</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t>Today you are going to view a video about the geosphere.</a:t>
            </a:r>
          </a:p>
          <a:p>
            <a:r>
              <a:rPr lang="en-US" dirty="0">
                <a:hlinkClick r:id="rId2"/>
              </a:rPr>
              <a:t>https://mass.pbslearningmedia.org/resource/idptv11.sci.ess.earthsys.d4kgeo/geology</a:t>
            </a:r>
            <a:r>
              <a:rPr lang="en-US" dirty="0" smtClean="0">
                <a:hlinkClick r:id="rId2"/>
              </a:rPr>
              <a:t>/</a:t>
            </a:r>
            <a:endParaRPr lang="en-US" dirty="0" smtClean="0"/>
          </a:p>
          <a:p>
            <a:r>
              <a:rPr lang="en-US" dirty="0" smtClean="0"/>
              <a:t>After watching the video complete a 3, 2, 1</a:t>
            </a:r>
          </a:p>
          <a:p>
            <a:pPr lvl="1"/>
            <a:r>
              <a:rPr lang="en-US" dirty="0" smtClean="0"/>
              <a:t>3 new facts you learned</a:t>
            </a:r>
          </a:p>
          <a:p>
            <a:pPr lvl="1"/>
            <a:r>
              <a:rPr lang="en-US" dirty="0" smtClean="0"/>
              <a:t>2 questions you have</a:t>
            </a:r>
          </a:p>
          <a:p>
            <a:pPr lvl="1"/>
            <a:r>
              <a:rPr lang="en-US" dirty="0" smtClean="0"/>
              <a:t>1 WOW fact</a:t>
            </a:r>
            <a:endParaRPr lang="en-US" dirty="0" smtClean="0"/>
          </a:p>
          <a:p>
            <a:endParaRPr lang="en-US" dirty="0" smtClean="0"/>
          </a:p>
          <a:p>
            <a:endParaRPr lang="en-US" dirty="0" smtClean="0"/>
          </a:p>
          <a:p>
            <a:pPr lvl="1"/>
            <a:endParaRPr lang="en-US" dirty="0" smtClean="0"/>
          </a:p>
          <a:p>
            <a:pPr marL="0" indent="0">
              <a:buNone/>
            </a:pPr>
            <a:endParaRPr lang="en-US" dirty="0" smtClean="0"/>
          </a:p>
        </p:txBody>
      </p:sp>
      <p:pic>
        <p:nvPicPr>
          <p:cNvPr id="4" name="Picture 3" descr="Mrs. Egea's Class : UNIT 3: LIVING THING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33550" y="365125"/>
            <a:ext cx="1417830" cy="1293376"/>
          </a:xfrm>
          <a:prstGeom prst="rect">
            <a:avLst/>
          </a:prstGeom>
        </p:spPr>
      </p:pic>
    </p:spTree>
    <p:extLst>
      <p:ext uri="{BB962C8B-B14F-4D97-AF65-F5344CB8AC3E}">
        <p14:creationId xmlns:p14="http://schemas.microsoft.com/office/powerpoint/2010/main" val="18651474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955</TotalTime>
  <Words>582</Words>
  <Application>Microsoft Office PowerPoint</Application>
  <PresentationFormat>Widescreen</PresentationFormat>
  <Paragraphs>99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Comic Sans MS</vt:lpstr>
      <vt:lpstr>Wingdings</vt:lpstr>
      <vt:lpstr>Office Theme</vt:lpstr>
      <vt:lpstr>Remote Learning  SMS-Grade 5</vt:lpstr>
      <vt:lpstr>HAPPY JUNE! </vt:lpstr>
      <vt:lpstr>Daily Routine-At School  (for reference)</vt:lpstr>
      <vt:lpstr>Ideas for Possible Daily Routine  At Home</vt:lpstr>
      <vt:lpstr>Morning Math </vt:lpstr>
      <vt:lpstr>Math </vt:lpstr>
      <vt:lpstr>PowerPoint Presentation</vt:lpstr>
      <vt:lpstr>Social Studies         </vt:lpstr>
      <vt:lpstr>Science </vt:lpstr>
      <vt:lpstr>Readers Workshop</vt:lpstr>
      <vt:lpstr>Enjoy the Day!</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Remote Learning</dc:title>
  <dc:creator>Grade 5 Teacher</dc:creator>
  <cp:lastModifiedBy>Grade 5 Teacher</cp:lastModifiedBy>
  <cp:revision>88</cp:revision>
  <dcterms:created xsi:type="dcterms:W3CDTF">2020-03-15T21:04:12Z</dcterms:created>
  <dcterms:modified xsi:type="dcterms:W3CDTF">2020-06-01T13:20:35Z</dcterms:modified>
</cp:coreProperties>
</file>