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5" r:id="rId6"/>
    <p:sldId id="266" r:id="rId7"/>
    <p:sldId id="267" r:id="rId8"/>
    <p:sldId id="275" r:id="rId9"/>
    <p:sldId id="276" r:id="rId10"/>
    <p:sldId id="278" r:id="rId11"/>
    <p:sldId id="258" r:id="rId12"/>
    <p:sldId id="260" r:id="rId13"/>
    <p:sldId id="261" r:id="rId14"/>
    <p:sldId id="277"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4660"/>
  </p:normalViewPr>
  <p:slideViewPr>
    <p:cSldViewPr snapToGrid="0">
      <p:cViewPr varScale="1">
        <p:scale>
          <a:sx n="79" d="100"/>
          <a:sy n="79" d="100"/>
        </p:scale>
        <p:origin x="110" y="1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D8517B-AFA1-4B86-BF7D-712125205456}"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204947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D8517B-AFA1-4B86-BF7D-712125205456}"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308163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D8517B-AFA1-4B86-BF7D-712125205456}"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1133015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D8517B-AFA1-4B86-BF7D-712125205456}"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1243031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7D8517B-AFA1-4B86-BF7D-712125205456}"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3970139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D8517B-AFA1-4B86-BF7D-712125205456}"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2330207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D8517B-AFA1-4B86-BF7D-712125205456}" type="datetimeFigureOut">
              <a:rPr lang="en-US" smtClean="0"/>
              <a:t>3/18/2020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355847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D8517B-AFA1-4B86-BF7D-712125205456}" type="datetimeFigureOut">
              <a:rPr lang="en-US" smtClean="0"/>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1337386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D8517B-AFA1-4B86-BF7D-712125205456}" type="datetimeFigureOut">
              <a:rPr lang="en-US" smtClean="0"/>
              <a:t>3/18/2020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262784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D8517B-AFA1-4B86-BF7D-712125205456}"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1894647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D8517B-AFA1-4B86-BF7D-712125205456}"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3478551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8517B-AFA1-4B86-BF7D-712125205456}" type="datetimeFigureOut">
              <a:rPr lang="en-US" smtClean="0"/>
              <a:t>3/18/2020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B7820-C08B-4490-960F-C11F8D7D7103}" type="slidenum">
              <a:rPr lang="en-US" smtClean="0"/>
              <a:t>‹#›</a:t>
            </a:fld>
            <a:endParaRPr lang="en-US"/>
          </a:p>
        </p:txBody>
      </p:sp>
    </p:spTree>
    <p:extLst>
      <p:ext uri="{BB962C8B-B14F-4D97-AF65-F5344CB8AC3E}">
        <p14:creationId xmlns:p14="http://schemas.microsoft.com/office/powerpoint/2010/main" val="2151571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ZJKaqn2RrQ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rs.easler@stmaryschoolmelrose.or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jpg"/><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070C0"/>
                </a:solidFill>
                <a:latin typeface="Comic Sans MS" panose="030F0702030302020204" pitchFamily="66" charset="0"/>
              </a:rPr>
              <a:t>Remote Learning</a:t>
            </a:r>
            <a:r>
              <a:rPr lang="en-US" dirty="0" smtClean="0">
                <a:solidFill>
                  <a:srgbClr val="0070C0"/>
                </a:solidFill>
              </a:rPr>
              <a:t>	</a:t>
            </a:r>
            <a:br>
              <a:rPr lang="en-US" dirty="0" smtClean="0">
                <a:solidFill>
                  <a:srgbClr val="0070C0"/>
                </a:solidFill>
              </a:rPr>
            </a:br>
            <a:r>
              <a:rPr lang="en-US" b="1" dirty="0" smtClean="0">
                <a:solidFill>
                  <a:srgbClr val="0070C0"/>
                </a:solidFill>
                <a:latin typeface="Comic Sans MS" panose="030F0702030302020204" pitchFamily="66" charset="0"/>
              </a:rPr>
              <a:t>SMS-Grade 5</a:t>
            </a:r>
            <a:endParaRPr lang="en-US" b="1" dirty="0">
              <a:solidFill>
                <a:srgbClr val="0070C0"/>
              </a:solidFill>
              <a:latin typeface="Comic Sans MS" panose="030F0702030302020204" pitchFamily="66" charset="0"/>
            </a:endParaRPr>
          </a:p>
        </p:txBody>
      </p:sp>
      <p:sp>
        <p:nvSpPr>
          <p:cNvPr id="3" name="Subtitle 2"/>
          <p:cNvSpPr>
            <a:spLocks noGrp="1"/>
          </p:cNvSpPr>
          <p:nvPr>
            <p:ph type="subTitle" idx="1"/>
          </p:nvPr>
        </p:nvSpPr>
        <p:spPr/>
        <p:txBody>
          <a:bodyPr/>
          <a:lstStyle/>
          <a:p>
            <a:r>
              <a:rPr lang="en-US" dirty="0" smtClean="0"/>
              <a:t>Thursday</a:t>
            </a:r>
            <a:r>
              <a:rPr lang="en-US" dirty="0" smtClean="0"/>
              <a:t>, </a:t>
            </a:r>
            <a:r>
              <a:rPr lang="en-US" dirty="0" smtClean="0"/>
              <a:t>March </a:t>
            </a:r>
            <a:r>
              <a:rPr lang="en-US" dirty="0" smtClean="0"/>
              <a:t>19</a:t>
            </a:r>
            <a:r>
              <a:rPr lang="en-US" dirty="0" smtClean="0"/>
              <a:t>, </a:t>
            </a:r>
            <a:r>
              <a:rPr lang="en-US" dirty="0" smtClean="0"/>
              <a:t>2020</a:t>
            </a:r>
            <a:endParaRPr lang="en-US" dirty="0"/>
          </a:p>
        </p:txBody>
      </p:sp>
    </p:spTree>
    <p:extLst>
      <p:ext uri="{BB962C8B-B14F-4D97-AF65-F5344CB8AC3E}">
        <p14:creationId xmlns:p14="http://schemas.microsoft.com/office/powerpoint/2010/main" val="1944080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latin typeface="Comic Sans MS" panose="030F0702030302020204" pitchFamily="66" charset="0"/>
              </a:rPr>
              <a:t>Writers Workshop</a:t>
            </a:r>
            <a:endParaRPr lang="en-US" b="1" dirty="0">
              <a:solidFill>
                <a:srgbClr val="7030A0"/>
              </a:solidFill>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10000"/>
          </a:bodyPr>
          <a:lstStyle/>
          <a:p>
            <a:r>
              <a:rPr lang="en-US" dirty="0" smtClean="0"/>
              <a:t>We are going to take a break from our informative writing.</a:t>
            </a:r>
          </a:p>
          <a:p>
            <a:r>
              <a:rPr lang="en-US" dirty="0" smtClean="0"/>
              <a:t>In the meantime I would like you to keep a journal of this time away…  </a:t>
            </a:r>
          </a:p>
          <a:p>
            <a:r>
              <a:rPr lang="en-US" dirty="0" smtClean="0"/>
              <a:t>Use your Writers Notebook, turn to a fresh page and write the date</a:t>
            </a:r>
          </a:p>
          <a:p>
            <a:r>
              <a:rPr lang="en-US" dirty="0" smtClean="0"/>
              <a:t>Each day we would typically have Writers Workshop (M, R, F) take 5 to 10 minutes to write down something about your day, or to start a story of some kind.  </a:t>
            </a:r>
            <a:endParaRPr lang="en-US" dirty="0"/>
          </a:p>
          <a:p>
            <a:r>
              <a:rPr lang="en-US" dirty="0" smtClean="0"/>
              <a:t>The important thing is to write every day for 5 to 10 minutes, keep those hands and brains connected!  I’ll be sending some food for thought.  To start you off:</a:t>
            </a:r>
          </a:p>
          <a:p>
            <a:pPr lvl="1"/>
            <a:r>
              <a:rPr lang="en-US" b="1" i="1" dirty="0" smtClean="0"/>
              <a:t>Think of what you are most thankful for about this time away from our usual schedule (and sorry-I’m taking ‘no school’ off the top, think deeper, wider </a:t>
            </a:r>
            <a:r>
              <a:rPr lang="en-US" b="1" i="1" dirty="0" smtClean="0">
                <a:sym typeface="Wingdings" panose="05000000000000000000" pitchFamily="2" charset="2"/>
              </a:rPr>
              <a:t>)Why are you thankful for it?</a:t>
            </a:r>
            <a:endParaRPr lang="en-US" b="1" i="1" dirty="0" smtClean="0"/>
          </a:p>
        </p:txBody>
      </p:sp>
      <p:pic>
        <p:nvPicPr>
          <p:cNvPr id="4" name="Picture 3" descr="UP TO DATE: 4º ESO: A DISCUSSION ESS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21811"/>
            <a:ext cx="1468877" cy="1468877"/>
          </a:xfrm>
          <a:prstGeom prst="rect">
            <a:avLst/>
          </a:prstGeom>
        </p:spPr>
      </p:pic>
    </p:spTree>
    <p:extLst>
      <p:ext uri="{BB962C8B-B14F-4D97-AF65-F5344CB8AC3E}">
        <p14:creationId xmlns:p14="http://schemas.microsoft.com/office/powerpoint/2010/main" val="677530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Comic Sans MS" panose="030F0702030302020204" pitchFamily="66" charset="0"/>
              </a:rPr>
              <a:t>Social Studies </a:t>
            </a:r>
            <a:endParaRPr lang="en-US" b="1" dirty="0">
              <a:solidFill>
                <a:srgbClr val="0070C0"/>
              </a:solidFill>
              <a:latin typeface="Comic Sans MS" panose="030F0702030302020204" pitchFamily="66" charset="0"/>
            </a:endParaRPr>
          </a:p>
        </p:txBody>
      </p:sp>
      <p:sp>
        <p:nvSpPr>
          <p:cNvPr id="5" name="Content Placeholder 4"/>
          <p:cNvSpPr>
            <a:spLocks noGrp="1"/>
          </p:cNvSpPr>
          <p:nvPr>
            <p:ph idx="1"/>
          </p:nvPr>
        </p:nvSpPr>
        <p:spPr/>
        <p:txBody>
          <a:bodyPr>
            <a:normAutofit/>
          </a:bodyPr>
          <a:lstStyle/>
          <a:p>
            <a:r>
              <a:rPr lang="en-US" dirty="0" smtClean="0"/>
              <a:t>Watch Liberty’s Kids Episode 140      3-2-1</a:t>
            </a:r>
          </a:p>
          <a:p>
            <a:r>
              <a:rPr lang="en-US" dirty="0">
                <a:hlinkClick r:id="rId2"/>
              </a:rPr>
              <a:t>https://</a:t>
            </a:r>
            <a:r>
              <a:rPr lang="en-US" dirty="0" smtClean="0">
                <a:hlinkClick r:id="rId2"/>
              </a:rPr>
              <a:t>www.youtube.com/watch?v=ZJKaqn2RrQ4</a:t>
            </a:r>
            <a:endParaRPr lang="en-US" dirty="0" smtClean="0"/>
          </a:p>
          <a:p>
            <a:r>
              <a:rPr lang="en-US" dirty="0" smtClean="0"/>
              <a:t>Write ‘LK-We The People’ on a piece of paper</a:t>
            </a:r>
          </a:p>
          <a:p>
            <a:r>
              <a:rPr lang="en-US" dirty="0" smtClean="0"/>
              <a:t>Write- 3 new things you learned</a:t>
            </a:r>
          </a:p>
          <a:p>
            <a:r>
              <a:rPr lang="en-US" dirty="0" smtClean="0"/>
              <a:t>Write -2 questions you have after watching</a:t>
            </a:r>
          </a:p>
          <a:p>
            <a:r>
              <a:rPr lang="en-US" dirty="0" smtClean="0"/>
              <a:t>Write -1 favorite part of the episode</a:t>
            </a:r>
            <a:endParaRPr lang="en-US" dirty="0" smtClean="0"/>
          </a:p>
          <a:p>
            <a:endParaRPr lang="en-US" dirty="0"/>
          </a:p>
        </p:txBody>
      </p:sp>
      <p:pic>
        <p:nvPicPr>
          <p:cNvPr id="6" name="Picture 5" descr="File:USA Flag Map.svg - Wikiquo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7020" y="532981"/>
            <a:ext cx="1575881" cy="989850"/>
          </a:xfrm>
          <a:prstGeom prst="rect">
            <a:avLst/>
          </a:prstGeom>
        </p:spPr>
      </p:pic>
    </p:spTree>
    <p:extLst>
      <p:ext uri="{BB962C8B-B14F-4D97-AF65-F5344CB8AC3E}">
        <p14:creationId xmlns:p14="http://schemas.microsoft.com/office/powerpoint/2010/main" val="3941300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Comic Sans MS" panose="030F0702030302020204" pitchFamily="66" charset="0"/>
              </a:rPr>
              <a:t>Science</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In our Life Science unit we have been learning about the Animal Kingdom, specifically the 6 main groups of Animals.</a:t>
            </a:r>
          </a:p>
          <a:p>
            <a:r>
              <a:rPr lang="en-US" dirty="0" smtClean="0"/>
              <a:t>This week we will be taking a closer look at animals from each group by reading articles on </a:t>
            </a:r>
            <a:r>
              <a:rPr lang="en-US" dirty="0" err="1" smtClean="0"/>
              <a:t>ReadWorks</a:t>
            </a:r>
            <a:r>
              <a:rPr lang="en-US" dirty="0" smtClean="0"/>
              <a:t> and answering questions.</a:t>
            </a:r>
          </a:p>
          <a:p>
            <a:r>
              <a:rPr lang="en-US" dirty="0" smtClean="0"/>
              <a:t>When you sign into </a:t>
            </a:r>
            <a:r>
              <a:rPr lang="en-US" dirty="0" err="1" smtClean="0"/>
              <a:t>ReadWorks</a:t>
            </a:r>
            <a:r>
              <a:rPr lang="en-US" dirty="0" smtClean="0"/>
              <a:t> you will see the assigned article.  Each daily article must be completed by 3:00PM the day it is assigned.  For example, Monday’s article must be read and the questions answered by 3:00PM on Monday afternoon.</a:t>
            </a:r>
          </a:p>
          <a:p>
            <a:r>
              <a:rPr lang="en-US" dirty="0" smtClean="0"/>
              <a:t>Today’s article is about </a:t>
            </a:r>
            <a:r>
              <a:rPr lang="en-US" dirty="0" smtClean="0"/>
              <a:t>the tiger</a:t>
            </a:r>
            <a:r>
              <a:rPr lang="en-US" dirty="0" smtClean="0"/>
              <a:t>.</a:t>
            </a:r>
            <a:endParaRPr lang="en-US" dirty="0" smtClean="0"/>
          </a:p>
          <a:p>
            <a:endParaRPr lang="en-US" dirty="0"/>
          </a:p>
        </p:txBody>
      </p:sp>
      <p:pic>
        <p:nvPicPr>
          <p:cNvPr id="4" name="Picture 3" descr="Mrs. Egea's Class : UNIT 3: LIVING THING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3550" y="365125"/>
            <a:ext cx="1417830" cy="1293376"/>
          </a:xfrm>
          <a:prstGeom prst="rect">
            <a:avLst/>
          </a:prstGeom>
        </p:spPr>
      </p:pic>
    </p:spTree>
    <p:extLst>
      <p:ext uri="{BB962C8B-B14F-4D97-AF65-F5344CB8AC3E}">
        <p14:creationId xmlns:p14="http://schemas.microsoft.com/office/powerpoint/2010/main" val="1620111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Comic Sans MS" panose="030F0702030302020204" pitchFamily="66" charset="0"/>
              </a:rPr>
              <a:t>Science-Using </a:t>
            </a:r>
            <a:r>
              <a:rPr lang="en-US" b="1" dirty="0" err="1" smtClean="0">
                <a:solidFill>
                  <a:srgbClr val="00B050"/>
                </a:solidFill>
                <a:latin typeface="Comic Sans MS" panose="030F0702030302020204" pitchFamily="66" charset="0"/>
              </a:rPr>
              <a:t>Readworks</a:t>
            </a:r>
            <a:r>
              <a:rPr lang="en-US" dirty="0" smtClean="0"/>
              <a:t>	</a:t>
            </a:r>
            <a:endParaRPr lang="en-US" dirty="0"/>
          </a:p>
        </p:txBody>
      </p:sp>
      <p:sp>
        <p:nvSpPr>
          <p:cNvPr id="3" name="Content Placeholder 2"/>
          <p:cNvSpPr>
            <a:spLocks noGrp="1"/>
          </p:cNvSpPr>
          <p:nvPr>
            <p:ph idx="1"/>
          </p:nvPr>
        </p:nvSpPr>
        <p:spPr/>
        <p:txBody>
          <a:bodyPr>
            <a:normAutofit/>
          </a:bodyPr>
          <a:lstStyle/>
          <a:p>
            <a:pPr marL="0" indent="0">
              <a:buNone/>
            </a:pPr>
            <a:r>
              <a:rPr lang="en-US" sz="4400" b="1" dirty="0" smtClean="0"/>
              <a:t>How to get to assignments on </a:t>
            </a:r>
            <a:r>
              <a:rPr lang="en-US" sz="4400" b="1" dirty="0" err="1" smtClean="0"/>
              <a:t>ReadWorks</a:t>
            </a:r>
            <a:r>
              <a:rPr lang="en-US" sz="4400" b="1" dirty="0" smtClean="0"/>
              <a:t>:</a:t>
            </a:r>
          </a:p>
          <a:p>
            <a:pPr marL="0" indent="0">
              <a:buNone/>
            </a:pPr>
            <a:endParaRPr lang="en-US" sz="4400" b="1" dirty="0" smtClean="0"/>
          </a:p>
          <a:p>
            <a:r>
              <a:rPr lang="en-US" sz="4400" dirty="0" smtClean="0"/>
              <a:t>1. Go to </a:t>
            </a:r>
            <a:r>
              <a:rPr lang="en-US" sz="4400" b="1" dirty="0" smtClean="0"/>
              <a:t>www.readworks.org/student</a:t>
            </a:r>
            <a:endParaRPr lang="en-US" sz="4400" dirty="0" smtClean="0"/>
          </a:p>
          <a:p>
            <a:r>
              <a:rPr lang="en-US" sz="4400" dirty="0" smtClean="0"/>
              <a:t>2. </a:t>
            </a:r>
            <a:r>
              <a:rPr lang="en-US" sz="4400" dirty="0"/>
              <a:t>E</a:t>
            </a:r>
            <a:r>
              <a:rPr lang="en-US" sz="4400" dirty="0" smtClean="0"/>
              <a:t>nter class code </a:t>
            </a:r>
            <a:r>
              <a:rPr lang="en-US" sz="4400" b="1" dirty="0" smtClean="0"/>
              <a:t>A2S7RA</a:t>
            </a:r>
            <a:endParaRPr lang="en-US" sz="4400" dirty="0" smtClean="0"/>
          </a:p>
          <a:p>
            <a:r>
              <a:rPr lang="en-US" sz="4400" dirty="0" smtClean="0"/>
              <a:t>3. Your default password is </a:t>
            </a:r>
            <a:r>
              <a:rPr lang="en-US" sz="4400" b="1" dirty="0" smtClean="0"/>
              <a:t>1234</a:t>
            </a:r>
            <a:endParaRPr lang="en-US" sz="4400" dirty="0" smtClean="0"/>
          </a:p>
          <a:p>
            <a:pPr marL="0" indent="0">
              <a:buNone/>
            </a:pPr>
            <a:endParaRPr lang="en-US" sz="4400" dirty="0"/>
          </a:p>
        </p:txBody>
      </p:sp>
    </p:spTree>
    <p:extLst>
      <p:ext uri="{BB962C8B-B14F-4D97-AF65-F5344CB8AC3E}">
        <p14:creationId xmlns:p14="http://schemas.microsoft.com/office/powerpoint/2010/main" val="100919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mic Sans MS" panose="030F0702030302020204" pitchFamily="66" charset="0"/>
              </a:rPr>
              <a:t>Choir </a:t>
            </a:r>
            <a:endParaRPr lang="en-US" b="1" dirty="0">
              <a:latin typeface="Comic Sans MS" panose="030F0702030302020204" pitchFamily="66" charset="0"/>
            </a:endParaRPr>
          </a:p>
        </p:txBody>
      </p:sp>
      <p:sp>
        <p:nvSpPr>
          <p:cNvPr id="3" name="Content Placeholder 2"/>
          <p:cNvSpPr>
            <a:spLocks noGrp="1"/>
          </p:cNvSpPr>
          <p:nvPr>
            <p:ph idx="1"/>
          </p:nvPr>
        </p:nvSpPr>
        <p:spPr/>
        <p:txBody>
          <a:bodyPr/>
          <a:lstStyle/>
          <a:p>
            <a:r>
              <a:rPr lang="en-US" dirty="0" smtClean="0"/>
              <a:t>Find a radio or device with Pandora or another music player.  Find your favorite artist or song and sing along!  </a:t>
            </a:r>
          </a:p>
          <a:p>
            <a:r>
              <a:rPr lang="en-US" dirty="0" err="1" smtClean="0"/>
              <a:t>Facetime</a:t>
            </a:r>
            <a:r>
              <a:rPr lang="en-US" dirty="0" smtClean="0"/>
              <a:t> a friend and sing a song with them.</a:t>
            </a:r>
          </a:p>
          <a:p>
            <a:r>
              <a:rPr lang="en-US" dirty="0" smtClean="0"/>
              <a:t>Have a karaoke app?  Sing your heart out! </a:t>
            </a:r>
          </a:p>
          <a:p>
            <a:r>
              <a:rPr lang="en-US" dirty="0" smtClean="0"/>
              <a:t>Dance if you are </a:t>
            </a:r>
            <a:r>
              <a:rPr lang="en-US" dirty="0" err="1" smtClean="0"/>
              <a:t>feelin</a:t>
            </a:r>
            <a:r>
              <a:rPr lang="en-US" dirty="0" smtClean="0"/>
              <a:t>’ it.</a:t>
            </a:r>
          </a:p>
          <a:p>
            <a:r>
              <a:rPr lang="en-US" dirty="0" smtClean="0"/>
              <a:t>If you have Just Dance, bust a move </a:t>
            </a:r>
            <a:r>
              <a:rPr lang="en-US" dirty="0" smtClean="0">
                <a:sym typeface="Wingdings" panose="05000000000000000000" pitchFamily="2" charset="2"/>
              </a:rPr>
              <a:t>!</a:t>
            </a:r>
            <a:endParaRPr lang="en-US" dirty="0" smtClean="0"/>
          </a:p>
          <a:p>
            <a:r>
              <a:rPr lang="en-US" dirty="0" smtClean="0"/>
              <a:t>I would love to know your favorite songs these days, send them along to me!  </a:t>
            </a:r>
          </a:p>
        </p:txBody>
      </p:sp>
      <p:pic>
        <p:nvPicPr>
          <p:cNvPr id="4" name="Picture 3" descr="Sulaiman's work- my dream mausoleum: THE SINGING BIR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5257" y="365125"/>
            <a:ext cx="1172361" cy="1201723"/>
          </a:xfrm>
          <a:prstGeom prst="rect">
            <a:avLst/>
          </a:prstGeom>
        </p:spPr>
      </p:pic>
    </p:spTree>
    <p:extLst>
      <p:ext uri="{BB962C8B-B14F-4D97-AF65-F5344CB8AC3E}">
        <p14:creationId xmlns:p14="http://schemas.microsoft.com/office/powerpoint/2010/main" val="195657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Comic Sans MS" panose="030F0702030302020204" pitchFamily="66" charset="0"/>
              </a:rPr>
              <a:t>Readers Workshop</a:t>
            </a:r>
            <a:endParaRPr lang="en-US" b="1"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lstStyle/>
          <a:p>
            <a:r>
              <a:rPr lang="en-US" dirty="0" smtClean="0"/>
              <a:t>Curl up with a good book and read…  just for pleasure!</a:t>
            </a:r>
          </a:p>
          <a:p>
            <a:r>
              <a:rPr lang="en-US" dirty="0" smtClean="0"/>
              <a:t>I’m reading Hatchet by Gary Paulsen with Maeve and Finn, they are not into …  YET </a:t>
            </a:r>
            <a:r>
              <a:rPr lang="en-US" dirty="0" smtClean="0">
                <a:sym typeface="Wingdings" panose="05000000000000000000" pitchFamily="2" charset="2"/>
              </a:rPr>
              <a:t></a:t>
            </a:r>
          </a:p>
          <a:p>
            <a:r>
              <a:rPr lang="en-US" dirty="0" smtClean="0">
                <a:sym typeface="Wingdings" panose="05000000000000000000" pitchFamily="2" charset="2"/>
              </a:rPr>
              <a:t>I would love to hear what you’re reading, please email me, tell me all about it or send me a video!  I miss you guys, it’s too quiet here ;-) </a:t>
            </a:r>
            <a:endParaRPr lang="en-US" dirty="0"/>
          </a:p>
        </p:txBody>
      </p:sp>
      <p:pic>
        <p:nvPicPr>
          <p:cNvPr id="4" name="Picture 3" descr="English @ Edrissis: INTERNATIONAL DAY OF THE BOO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3795" y="213466"/>
            <a:ext cx="1018668" cy="1477222"/>
          </a:xfrm>
          <a:prstGeom prst="rect">
            <a:avLst/>
          </a:prstGeom>
        </p:spPr>
      </p:pic>
    </p:spTree>
    <p:extLst>
      <p:ext uri="{BB962C8B-B14F-4D97-AF65-F5344CB8AC3E}">
        <p14:creationId xmlns:p14="http://schemas.microsoft.com/office/powerpoint/2010/main" val="3124880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50"/>
                </a:solidFill>
                <a:latin typeface="Comic Sans MS" panose="030F0702030302020204" pitchFamily="66" charset="0"/>
              </a:rPr>
              <a:t>We Made it!</a:t>
            </a:r>
            <a:endParaRPr lang="en-US" dirty="0">
              <a:solidFill>
                <a:srgbClr val="00B050"/>
              </a:solidFill>
              <a:latin typeface="Comic Sans MS" panose="030F0702030302020204" pitchFamily="66" charset="0"/>
            </a:endParaRPr>
          </a:p>
        </p:txBody>
      </p:sp>
      <p:sp>
        <p:nvSpPr>
          <p:cNvPr id="3" name="Content Placeholder 2"/>
          <p:cNvSpPr>
            <a:spLocks noGrp="1"/>
          </p:cNvSpPr>
          <p:nvPr>
            <p:ph idx="1"/>
          </p:nvPr>
        </p:nvSpPr>
        <p:spPr/>
        <p:txBody>
          <a:bodyPr/>
          <a:lstStyle/>
          <a:p>
            <a:r>
              <a:rPr lang="en-US" dirty="0" smtClean="0"/>
              <a:t>We made it through day 3 of remote learning.  Be well, enjoy the rest of your day!</a:t>
            </a:r>
          </a:p>
          <a:p>
            <a:endParaRPr lang="en-US" dirty="0"/>
          </a:p>
        </p:txBody>
      </p:sp>
      <p:pic>
        <p:nvPicPr>
          <p:cNvPr id="4" name="Picture 3" descr="HeLLo GoD, MaY i SPeaK To My SoN, PLeASe?: Call 131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972" y="2825884"/>
            <a:ext cx="4667504" cy="3584643"/>
          </a:xfrm>
          <a:prstGeom prst="rect">
            <a:avLst/>
          </a:prstGeom>
        </p:spPr>
      </p:pic>
    </p:spTree>
    <p:extLst>
      <p:ext uri="{BB962C8B-B14F-4D97-AF65-F5344CB8AC3E}">
        <p14:creationId xmlns:p14="http://schemas.microsoft.com/office/powerpoint/2010/main" val="2233252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50"/>
                </a:solidFill>
                <a:latin typeface="Comic Sans MS" panose="030F0702030302020204" pitchFamily="66" charset="0"/>
              </a:rPr>
              <a:t>GOOD MORNING! </a:t>
            </a:r>
            <a:endParaRPr lang="en-US" dirty="0">
              <a:solidFill>
                <a:srgbClr val="00B050"/>
              </a:solidFill>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Comic Sans MS" panose="030F0702030302020204" pitchFamily="66" charset="0"/>
              </a:rPr>
              <a:t>Welcome back to our remote learning classroom! </a:t>
            </a:r>
          </a:p>
          <a:p>
            <a:r>
              <a:rPr lang="en-US" dirty="0" smtClean="0">
                <a:latin typeface="Comic Sans MS" panose="030F0702030302020204" pitchFamily="66" charset="0"/>
              </a:rPr>
              <a:t>I hope yesterday went well.  I was happy to see that almost everyone completed both online assignments.  WAY TO GO!</a:t>
            </a:r>
          </a:p>
          <a:p>
            <a:r>
              <a:rPr lang="en-US" dirty="0" smtClean="0">
                <a:latin typeface="Comic Sans MS" panose="030F0702030302020204" pitchFamily="66" charset="0"/>
              </a:rPr>
              <a:t>Thank you to those of you who sent me pics of your creativity, I love to hear from you!  KEEP IT COMING!</a:t>
            </a:r>
          </a:p>
          <a:p>
            <a:r>
              <a:rPr lang="en-US" b="1" i="1" dirty="0" smtClean="0">
                <a:latin typeface="Comic Sans MS" panose="030F0702030302020204" pitchFamily="66" charset="0"/>
              </a:rPr>
              <a:t>Remember:  Tomorrow was scheduled as a professional development day, therefore I will not be posting any assignments tomorrow Friday 3/20, enjoy the long weekend!</a:t>
            </a:r>
            <a:endParaRPr lang="en-US" b="1" i="1" dirty="0" smtClean="0">
              <a:latin typeface="Comic Sans MS" panose="030F0702030302020204" pitchFamily="66" charset="0"/>
            </a:endParaRPr>
          </a:p>
          <a:p>
            <a:r>
              <a:rPr lang="en-US" dirty="0" smtClean="0">
                <a:latin typeface="Comic Sans MS" panose="030F0702030302020204" pitchFamily="66" charset="0"/>
              </a:rPr>
              <a:t>Please </a:t>
            </a:r>
            <a:r>
              <a:rPr lang="en-US" dirty="0" smtClean="0">
                <a:latin typeface="Comic Sans MS" panose="030F0702030302020204" pitchFamily="66" charset="0"/>
              </a:rPr>
              <a:t>email me and let me know what is working for you and what is not.  It will be helpful as I continue to plan our remote learning experience.</a:t>
            </a:r>
          </a:p>
          <a:p>
            <a:r>
              <a:rPr lang="en-US" dirty="0" smtClean="0">
                <a:latin typeface="Comic Sans MS" panose="030F0702030302020204" pitchFamily="66" charset="0"/>
                <a:hlinkClick r:id="rId2"/>
              </a:rPr>
              <a:t>Mrs.easler@stmaryschoolmelrose.org</a:t>
            </a:r>
            <a:endParaRPr lang="en-US" dirty="0" smtClean="0">
              <a:latin typeface="Comic Sans MS" panose="030F0702030302020204" pitchFamily="66" charset="0"/>
            </a:endParaRPr>
          </a:p>
          <a:p>
            <a:endParaRPr lang="en-US" dirty="0" smtClean="0">
              <a:latin typeface="Comic Sans MS" panose="030F0702030302020204" pitchFamily="66" charset="0"/>
            </a:endParaRPr>
          </a:p>
          <a:p>
            <a:pPr lvl="1"/>
            <a:endParaRPr lang="en-US" dirty="0" smtClean="0"/>
          </a:p>
          <a:p>
            <a:pPr lvl="1"/>
            <a:endParaRPr lang="en-US" dirty="0" smtClean="0"/>
          </a:p>
        </p:txBody>
      </p:sp>
      <p:pic>
        <p:nvPicPr>
          <p:cNvPr id="4" name="Picture 3" descr="How Are You Going to Read All That? | TWO WRITING TEACH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0339" y="268505"/>
            <a:ext cx="1673157" cy="1422183"/>
          </a:xfrm>
          <a:prstGeom prst="rect">
            <a:avLst/>
          </a:prstGeom>
        </p:spPr>
      </p:pic>
      <p:pic>
        <p:nvPicPr>
          <p:cNvPr id="5" name="Picture 4" descr="How Are You Going to Read All That? | TWO WRITING TEACHER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7109" y="263133"/>
            <a:ext cx="1679477" cy="1427555"/>
          </a:xfrm>
          <a:prstGeom prst="rect">
            <a:avLst/>
          </a:prstGeom>
        </p:spPr>
      </p:pic>
    </p:spTree>
    <p:extLst>
      <p:ext uri="{BB962C8B-B14F-4D97-AF65-F5344CB8AC3E}">
        <p14:creationId xmlns:p14="http://schemas.microsoft.com/office/powerpoint/2010/main" val="192492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mic Sans MS" panose="030F0702030302020204" pitchFamily="66" charset="0"/>
              </a:rPr>
              <a:t>Daily Routine-At </a:t>
            </a:r>
            <a:r>
              <a:rPr lang="en-US" smtClean="0">
                <a:latin typeface="Comic Sans MS" panose="030F0702030302020204" pitchFamily="66" charset="0"/>
              </a:rPr>
              <a:t>School </a:t>
            </a:r>
            <a:br>
              <a:rPr lang="en-US" smtClean="0">
                <a:latin typeface="Comic Sans MS" panose="030F0702030302020204" pitchFamily="66" charset="0"/>
              </a:rPr>
            </a:br>
            <a:r>
              <a:rPr lang="en-US" smtClean="0">
                <a:latin typeface="Comic Sans MS" panose="030F0702030302020204" pitchFamily="66" charset="0"/>
              </a:rPr>
              <a:t>(for reference)</a:t>
            </a:r>
            <a:endParaRPr lang="en-US" dirty="0">
              <a:latin typeface="Comic Sans MS" panose="030F0702030302020204" pitchFamily="66"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7275399"/>
              </p:ext>
            </p:extLst>
          </p:nvPr>
        </p:nvGraphicFramePr>
        <p:xfrm>
          <a:off x="838200" y="1825625"/>
          <a:ext cx="10515600" cy="370840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634209738"/>
                    </a:ext>
                  </a:extLst>
                </a:gridCol>
                <a:gridCol w="2103120">
                  <a:extLst>
                    <a:ext uri="{9D8B030D-6E8A-4147-A177-3AD203B41FA5}">
                      <a16:colId xmlns:a16="http://schemas.microsoft.com/office/drawing/2014/main" val="2424283370"/>
                    </a:ext>
                  </a:extLst>
                </a:gridCol>
                <a:gridCol w="2103120">
                  <a:extLst>
                    <a:ext uri="{9D8B030D-6E8A-4147-A177-3AD203B41FA5}">
                      <a16:colId xmlns:a16="http://schemas.microsoft.com/office/drawing/2014/main" val="3237502460"/>
                    </a:ext>
                  </a:extLst>
                </a:gridCol>
                <a:gridCol w="2103120">
                  <a:extLst>
                    <a:ext uri="{9D8B030D-6E8A-4147-A177-3AD203B41FA5}">
                      <a16:colId xmlns:a16="http://schemas.microsoft.com/office/drawing/2014/main" val="3218901190"/>
                    </a:ext>
                  </a:extLst>
                </a:gridCol>
                <a:gridCol w="2103120">
                  <a:extLst>
                    <a:ext uri="{9D8B030D-6E8A-4147-A177-3AD203B41FA5}">
                      <a16:colId xmlns:a16="http://schemas.microsoft.com/office/drawing/2014/main" val="1177366473"/>
                    </a:ext>
                  </a:extLst>
                </a:gridCol>
              </a:tblGrid>
              <a:tr h="370840">
                <a:tc>
                  <a:txBody>
                    <a:bodyPr/>
                    <a:lstStyle/>
                    <a:p>
                      <a:r>
                        <a:rPr lang="en-US" dirty="0" smtClean="0"/>
                        <a:t>Monday</a:t>
                      </a:r>
                      <a:endParaRPr lang="en-US" dirty="0"/>
                    </a:p>
                  </a:txBody>
                  <a:tcPr/>
                </a:tc>
                <a:tc>
                  <a:txBody>
                    <a:bodyPr/>
                    <a:lstStyle/>
                    <a:p>
                      <a:r>
                        <a:rPr lang="en-US" dirty="0" smtClean="0"/>
                        <a:t>Tuesday</a:t>
                      </a:r>
                      <a:endParaRPr lang="en-US" dirty="0"/>
                    </a:p>
                  </a:txBody>
                  <a:tcPr/>
                </a:tc>
                <a:tc>
                  <a:txBody>
                    <a:bodyPr/>
                    <a:lstStyle/>
                    <a:p>
                      <a:r>
                        <a:rPr lang="en-US" dirty="0" smtClean="0"/>
                        <a:t>Wednesday</a:t>
                      </a:r>
                      <a:endParaRPr lang="en-US" dirty="0"/>
                    </a:p>
                  </a:txBody>
                  <a:tcPr/>
                </a:tc>
                <a:tc>
                  <a:txBody>
                    <a:bodyPr/>
                    <a:lstStyle/>
                    <a:p>
                      <a:r>
                        <a:rPr lang="en-US" dirty="0" smtClean="0"/>
                        <a:t>Thursday</a:t>
                      </a:r>
                      <a:endParaRPr lang="en-US" dirty="0"/>
                    </a:p>
                  </a:txBody>
                  <a:tcPr/>
                </a:tc>
                <a:tc>
                  <a:txBody>
                    <a:bodyPr/>
                    <a:lstStyle/>
                    <a:p>
                      <a:r>
                        <a:rPr lang="en-US" dirty="0" smtClean="0"/>
                        <a:t>Friday</a:t>
                      </a:r>
                      <a:endParaRPr lang="en-US" dirty="0"/>
                    </a:p>
                  </a:txBody>
                  <a:tcPr/>
                </a:tc>
                <a:extLst>
                  <a:ext uri="{0D108BD9-81ED-4DB2-BD59-A6C34878D82A}">
                    <a16:rowId xmlns:a16="http://schemas.microsoft.com/office/drawing/2014/main" val="581128067"/>
                  </a:ext>
                </a:extLst>
              </a:tr>
              <a:tr h="370840">
                <a:tc>
                  <a:txBody>
                    <a:bodyPr/>
                    <a:lstStyle/>
                    <a:p>
                      <a:r>
                        <a:rPr lang="en-US" dirty="0" smtClean="0"/>
                        <a:t>Morning math</a:t>
                      </a:r>
                      <a:endParaRPr lang="en-US" dirty="0"/>
                    </a:p>
                  </a:txBody>
                  <a:tcPr/>
                </a:tc>
                <a:tc>
                  <a:txBody>
                    <a:bodyPr/>
                    <a:lstStyle/>
                    <a:p>
                      <a:r>
                        <a:rPr lang="en-US" dirty="0" smtClean="0"/>
                        <a:t>Morning Math</a:t>
                      </a:r>
                    </a:p>
                  </a:txBody>
                  <a:tcPr/>
                </a:tc>
                <a:tc>
                  <a:txBody>
                    <a:bodyPr/>
                    <a:lstStyle/>
                    <a:p>
                      <a:r>
                        <a:rPr lang="en-US" dirty="0" smtClean="0"/>
                        <a:t>Morning Math</a:t>
                      </a:r>
                      <a:endParaRPr lang="en-US" dirty="0"/>
                    </a:p>
                  </a:txBody>
                  <a:tcPr/>
                </a:tc>
                <a:tc>
                  <a:txBody>
                    <a:bodyPr/>
                    <a:lstStyle/>
                    <a:p>
                      <a:r>
                        <a:rPr lang="en-US" dirty="0" smtClean="0"/>
                        <a:t>Morning Math</a:t>
                      </a:r>
                      <a:endParaRPr lang="en-US" dirty="0"/>
                    </a:p>
                  </a:txBody>
                  <a:tcPr/>
                </a:tc>
                <a:tc>
                  <a:txBody>
                    <a:bodyPr/>
                    <a:lstStyle/>
                    <a:p>
                      <a:r>
                        <a:rPr lang="en-US" dirty="0" smtClean="0"/>
                        <a:t>Morning Math</a:t>
                      </a:r>
                      <a:endParaRPr lang="en-US" dirty="0"/>
                    </a:p>
                  </a:txBody>
                  <a:tcPr/>
                </a:tc>
                <a:extLst>
                  <a:ext uri="{0D108BD9-81ED-4DB2-BD59-A6C34878D82A}">
                    <a16:rowId xmlns:a16="http://schemas.microsoft.com/office/drawing/2014/main" val="162823620"/>
                  </a:ext>
                </a:extLst>
              </a:tr>
              <a:tr h="370840">
                <a:tc>
                  <a:txBody>
                    <a:bodyPr/>
                    <a:lstStyle/>
                    <a:p>
                      <a:r>
                        <a:rPr lang="en-US" dirty="0" smtClean="0"/>
                        <a:t>Writers Workshop</a:t>
                      </a:r>
                    </a:p>
                  </a:txBody>
                  <a:tcPr/>
                </a:tc>
                <a:tc>
                  <a:txBody>
                    <a:bodyPr/>
                    <a:lstStyle/>
                    <a:p>
                      <a:r>
                        <a:rPr lang="en-US" dirty="0" smtClean="0"/>
                        <a:t>Math</a:t>
                      </a:r>
                      <a:endParaRPr lang="en-US" dirty="0"/>
                    </a:p>
                  </a:txBody>
                  <a:tcPr/>
                </a:tc>
                <a:tc>
                  <a:txBody>
                    <a:bodyPr/>
                    <a:lstStyle/>
                    <a:p>
                      <a:r>
                        <a:rPr lang="en-US" dirty="0" smtClean="0"/>
                        <a:t>Math</a:t>
                      </a:r>
                    </a:p>
                  </a:txBody>
                  <a:tcPr/>
                </a:tc>
                <a:tc>
                  <a:txBody>
                    <a:bodyPr/>
                    <a:lstStyle/>
                    <a:p>
                      <a:r>
                        <a:rPr lang="en-US" dirty="0" smtClean="0"/>
                        <a:t>Math</a:t>
                      </a:r>
                      <a:endParaRPr lang="en-US" dirty="0"/>
                    </a:p>
                  </a:txBody>
                  <a:tcPr/>
                </a:tc>
                <a:tc>
                  <a:txBody>
                    <a:bodyPr/>
                    <a:lstStyle/>
                    <a:p>
                      <a:r>
                        <a:rPr lang="en-US" dirty="0" smtClean="0"/>
                        <a:t>Math</a:t>
                      </a:r>
                    </a:p>
                  </a:txBody>
                  <a:tcPr/>
                </a:tc>
                <a:extLst>
                  <a:ext uri="{0D108BD9-81ED-4DB2-BD59-A6C34878D82A}">
                    <a16:rowId xmlns:a16="http://schemas.microsoft.com/office/drawing/2014/main" val="3478905103"/>
                  </a:ext>
                </a:extLst>
              </a:tr>
              <a:tr h="370840">
                <a:tc>
                  <a:txBody>
                    <a:bodyPr/>
                    <a:lstStyle/>
                    <a:p>
                      <a:r>
                        <a:rPr lang="en-US" dirty="0" smtClean="0"/>
                        <a:t>Snack break</a:t>
                      </a:r>
                    </a:p>
                  </a:txBody>
                  <a:tcPr/>
                </a:tc>
                <a:tc>
                  <a:txBody>
                    <a:bodyPr/>
                    <a:lstStyle/>
                    <a:p>
                      <a:r>
                        <a:rPr lang="en-US" dirty="0" smtClean="0"/>
                        <a:t>PE</a:t>
                      </a:r>
                      <a:endParaRPr lang="en-US" dirty="0"/>
                    </a:p>
                  </a:txBody>
                  <a:tcPr/>
                </a:tc>
                <a:tc>
                  <a:txBody>
                    <a:bodyPr/>
                    <a:lstStyle/>
                    <a:p>
                      <a:r>
                        <a:rPr lang="en-US" dirty="0" smtClean="0"/>
                        <a:t>Prayer/Service</a:t>
                      </a:r>
                      <a:endParaRPr lang="en-US" dirty="0"/>
                    </a:p>
                  </a:txBody>
                  <a:tcPr/>
                </a:tc>
                <a:tc>
                  <a:txBody>
                    <a:bodyPr/>
                    <a:lstStyle/>
                    <a:p>
                      <a:r>
                        <a:rPr lang="en-US" dirty="0" smtClean="0"/>
                        <a:t>Snack break</a:t>
                      </a:r>
                      <a:endParaRPr lang="en-US" dirty="0"/>
                    </a:p>
                  </a:txBody>
                  <a:tcPr/>
                </a:tc>
                <a:tc>
                  <a:txBody>
                    <a:bodyPr/>
                    <a:lstStyle/>
                    <a:p>
                      <a:r>
                        <a:rPr lang="en-US" dirty="0" smtClean="0"/>
                        <a:t>Snack break</a:t>
                      </a:r>
                    </a:p>
                  </a:txBody>
                  <a:tcPr/>
                </a:tc>
                <a:extLst>
                  <a:ext uri="{0D108BD9-81ED-4DB2-BD59-A6C34878D82A}">
                    <a16:rowId xmlns:a16="http://schemas.microsoft.com/office/drawing/2014/main" val="4018856919"/>
                  </a:ext>
                </a:extLst>
              </a:tr>
              <a:tr h="370840">
                <a:tc>
                  <a:txBody>
                    <a:bodyPr/>
                    <a:lstStyle/>
                    <a:p>
                      <a:r>
                        <a:rPr lang="en-US" dirty="0" smtClean="0"/>
                        <a:t>Social Studies</a:t>
                      </a:r>
                      <a:endParaRPr lang="en-US" dirty="0"/>
                    </a:p>
                  </a:txBody>
                  <a:tcPr/>
                </a:tc>
                <a:tc>
                  <a:txBody>
                    <a:bodyPr/>
                    <a:lstStyle/>
                    <a:p>
                      <a:r>
                        <a:rPr lang="en-US" dirty="0" smtClean="0"/>
                        <a:t>Snack</a:t>
                      </a:r>
                      <a:r>
                        <a:rPr lang="en-US" baseline="0" dirty="0" smtClean="0"/>
                        <a:t> Break</a:t>
                      </a:r>
                      <a:endParaRPr lang="en-US" dirty="0"/>
                    </a:p>
                  </a:txBody>
                  <a:tcPr/>
                </a:tc>
                <a:tc>
                  <a:txBody>
                    <a:bodyPr/>
                    <a:lstStyle/>
                    <a:p>
                      <a:r>
                        <a:rPr lang="en-US" dirty="0" smtClean="0"/>
                        <a:t>Snack</a:t>
                      </a:r>
                      <a:r>
                        <a:rPr lang="en-US" baseline="0" dirty="0" smtClean="0"/>
                        <a:t> Break</a:t>
                      </a:r>
                      <a:endParaRPr lang="en-US" dirty="0"/>
                    </a:p>
                  </a:txBody>
                  <a:tcPr/>
                </a:tc>
                <a:tc>
                  <a:txBody>
                    <a:bodyPr/>
                    <a:lstStyle/>
                    <a:p>
                      <a:r>
                        <a:rPr lang="en-US" dirty="0" smtClean="0"/>
                        <a:t>Writers</a:t>
                      </a:r>
                      <a:r>
                        <a:rPr lang="en-US" baseline="0" dirty="0" smtClean="0"/>
                        <a:t> Workshop</a:t>
                      </a:r>
                      <a:endParaRPr lang="en-US" dirty="0"/>
                    </a:p>
                  </a:txBody>
                  <a:tcPr/>
                </a:tc>
                <a:tc>
                  <a:txBody>
                    <a:bodyPr/>
                    <a:lstStyle/>
                    <a:p>
                      <a:r>
                        <a:rPr lang="en-US" dirty="0" smtClean="0"/>
                        <a:t>Writers</a:t>
                      </a:r>
                      <a:r>
                        <a:rPr lang="en-US" baseline="0" dirty="0" smtClean="0"/>
                        <a:t> Workshop</a:t>
                      </a:r>
                      <a:endParaRPr lang="en-US" dirty="0"/>
                    </a:p>
                  </a:txBody>
                  <a:tcPr/>
                </a:tc>
                <a:extLst>
                  <a:ext uri="{0D108BD9-81ED-4DB2-BD59-A6C34878D82A}">
                    <a16:rowId xmlns:a16="http://schemas.microsoft.com/office/drawing/2014/main" val="2818127412"/>
                  </a:ext>
                </a:extLst>
              </a:tr>
              <a:tr h="370840">
                <a:tc>
                  <a:txBody>
                    <a:bodyPr/>
                    <a:lstStyle/>
                    <a:p>
                      <a:r>
                        <a:rPr lang="en-US" dirty="0" smtClean="0"/>
                        <a:t>Science</a:t>
                      </a:r>
                      <a:endParaRPr lang="en-US" dirty="0"/>
                    </a:p>
                  </a:txBody>
                  <a:tcPr/>
                </a:tc>
                <a:tc>
                  <a:txBody>
                    <a:bodyPr/>
                    <a:lstStyle/>
                    <a:p>
                      <a:r>
                        <a:rPr lang="en-US" dirty="0" smtClean="0"/>
                        <a:t>Social</a:t>
                      </a:r>
                      <a:r>
                        <a:rPr lang="en-US" baseline="0" dirty="0" smtClean="0"/>
                        <a:t> Studies</a:t>
                      </a:r>
                      <a:endParaRPr lang="en-US" dirty="0"/>
                    </a:p>
                  </a:txBody>
                  <a:tcPr/>
                </a:tc>
                <a:tc>
                  <a:txBody>
                    <a:bodyPr/>
                    <a:lstStyle/>
                    <a:p>
                      <a:r>
                        <a:rPr lang="en-US" dirty="0" smtClean="0"/>
                        <a:t>Social</a:t>
                      </a:r>
                      <a:r>
                        <a:rPr lang="en-US" baseline="0" dirty="0" smtClean="0"/>
                        <a:t> Studies</a:t>
                      </a:r>
                    </a:p>
                  </a:txBody>
                  <a:tcPr/>
                </a:tc>
                <a:tc>
                  <a:txBody>
                    <a:bodyPr/>
                    <a:lstStyle/>
                    <a:p>
                      <a:r>
                        <a:rPr lang="en-US" dirty="0" smtClean="0"/>
                        <a:t>Social</a:t>
                      </a:r>
                      <a:r>
                        <a:rPr lang="en-US" baseline="0" dirty="0" smtClean="0"/>
                        <a:t> Studies</a:t>
                      </a:r>
                      <a:endParaRPr lang="en-US" dirty="0"/>
                    </a:p>
                  </a:txBody>
                  <a:tcPr/>
                </a:tc>
                <a:tc>
                  <a:txBody>
                    <a:bodyPr/>
                    <a:lstStyle/>
                    <a:p>
                      <a:r>
                        <a:rPr lang="en-US" dirty="0" smtClean="0"/>
                        <a:t>Social Studies</a:t>
                      </a:r>
                    </a:p>
                  </a:txBody>
                  <a:tcPr/>
                </a:tc>
                <a:extLst>
                  <a:ext uri="{0D108BD9-81ED-4DB2-BD59-A6C34878D82A}">
                    <a16:rowId xmlns:a16="http://schemas.microsoft.com/office/drawing/2014/main" val="2249960514"/>
                  </a:ext>
                </a:extLst>
              </a:tr>
              <a:tr h="370840">
                <a:tc>
                  <a:txBody>
                    <a:bodyPr/>
                    <a:lstStyle/>
                    <a:p>
                      <a:r>
                        <a:rPr lang="en-US" dirty="0" smtClean="0"/>
                        <a:t>Spanish</a:t>
                      </a:r>
                      <a:endParaRPr lang="en-US" dirty="0"/>
                    </a:p>
                  </a:txBody>
                  <a:tcPr/>
                </a:tc>
                <a:tc>
                  <a:txBody>
                    <a:bodyPr/>
                    <a:lstStyle/>
                    <a:p>
                      <a:r>
                        <a:rPr lang="en-US" dirty="0" smtClean="0"/>
                        <a:t>Science</a:t>
                      </a:r>
                      <a:endParaRPr lang="en-US" dirty="0"/>
                    </a:p>
                  </a:txBody>
                  <a:tcPr/>
                </a:tc>
                <a:tc>
                  <a:txBody>
                    <a:bodyPr/>
                    <a:lstStyle/>
                    <a:p>
                      <a:r>
                        <a:rPr lang="en-US" dirty="0" smtClean="0"/>
                        <a:t>Science</a:t>
                      </a:r>
                      <a:endParaRPr lang="en-US" dirty="0"/>
                    </a:p>
                  </a:txBody>
                  <a:tcPr/>
                </a:tc>
                <a:tc>
                  <a:txBody>
                    <a:bodyPr/>
                    <a:lstStyle/>
                    <a:p>
                      <a:r>
                        <a:rPr lang="en-US" dirty="0" smtClean="0"/>
                        <a:t>Science</a:t>
                      </a:r>
                      <a:endParaRPr lang="en-US" dirty="0"/>
                    </a:p>
                  </a:txBody>
                  <a:tcPr/>
                </a:tc>
                <a:tc>
                  <a:txBody>
                    <a:bodyPr/>
                    <a:lstStyle/>
                    <a:p>
                      <a:r>
                        <a:rPr lang="en-US" dirty="0" smtClean="0"/>
                        <a:t>Science</a:t>
                      </a:r>
                    </a:p>
                  </a:txBody>
                  <a:tcPr/>
                </a:tc>
                <a:extLst>
                  <a:ext uri="{0D108BD9-81ED-4DB2-BD59-A6C34878D82A}">
                    <a16:rowId xmlns:a16="http://schemas.microsoft.com/office/drawing/2014/main" val="1878992829"/>
                  </a:ext>
                </a:extLst>
              </a:tr>
              <a:tr h="370840">
                <a:tc>
                  <a:txBody>
                    <a:bodyPr/>
                    <a:lstStyle/>
                    <a:p>
                      <a:r>
                        <a:rPr lang="en-US" dirty="0" smtClean="0"/>
                        <a:t>Lunch/Recess</a:t>
                      </a:r>
                      <a:endParaRPr lang="en-US" dirty="0"/>
                    </a:p>
                  </a:txBody>
                  <a:tcPr/>
                </a:tc>
                <a:tc>
                  <a:txBody>
                    <a:bodyPr/>
                    <a:lstStyle/>
                    <a:p>
                      <a:r>
                        <a:rPr lang="en-US" dirty="0" smtClean="0"/>
                        <a:t>Lunch/Recess</a:t>
                      </a:r>
                      <a:endParaRPr lang="en-US" dirty="0"/>
                    </a:p>
                  </a:txBody>
                  <a:tcPr/>
                </a:tc>
                <a:tc>
                  <a:txBody>
                    <a:bodyPr/>
                    <a:lstStyle/>
                    <a:p>
                      <a:r>
                        <a:rPr lang="en-US" dirty="0" smtClean="0"/>
                        <a:t>Lunch/Recess</a:t>
                      </a:r>
                      <a:endParaRPr lang="en-US" dirty="0"/>
                    </a:p>
                  </a:txBody>
                  <a:tcPr/>
                </a:tc>
                <a:tc>
                  <a:txBody>
                    <a:bodyPr/>
                    <a:lstStyle/>
                    <a:p>
                      <a:r>
                        <a:rPr lang="en-US" dirty="0" smtClean="0"/>
                        <a:t>Lunch/Recess</a:t>
                      </a:r>
                      <a:endParaRPr lang="en-US" dirty="0"/>
                    </a:p>
                  </a:txBody>
                  <a:tcPr/>
                </a:tc>
                <a:tc>
                  <a:txBody>
                    <a:bodyPr/>
                    <a:lstStyle/>
                    <a:p>
                      <a:r>
                        <a:rPr lang="en-US" dirty="0" smtClean="0"/>
                        <a:t>Lunch/Recess</a:t>
                      </a:r>
                      <a:endParaRPr lang="en-US" dirty="0"/>
                    </a:p>
                  </a:txBody>
                  <a:tcPr/>
                </a:tc>
                <a:extLst>
                  <a:ext uri="{0D108BD9-81ED-4DB2-BD59-A6C34878D82A}">
                    <a16:rowId xmlns:a16="http://schemas.microsoft.com/office/drawing/2014/main" val="3955757799"/>
                  </a:ext>
                </a:extLst>
              </a:tr>
              <a:tr h="370840">
                <a:tc>
                  <a:txBody>
                    <a:bodyPr/>
                    <a:lstStyle/>
                    <a:p>
                      <a:r>
                        <a:rPr lang="en-US" dirty="0" smtClean="0"/>
                        <a:t>Math</a:t>
                      </a:r>
                    </a:p>
                  </a:txBody>
                  <a:tcPr/>
                </a:tc>
                <a:tc>
                  <a:txBody>
                    <a:bodyPr/>
                    <a:lstStyle/>
                    <a:p>
                      <a:r>
                        <a:rPr lang="en-US" dirty="0" smtClean="0"/>
                        <a:t>Readers Workshop</a:t>
                      </a:r>
                      <a:endParaRPr lang="en-US" dirty="0"/>
                    </a:p>
                  </a:txBody>
                  <a:tcPr/>
                </a:tc>
                <a:tc>
                  <a:txBody>
                    <a:bodyPr/>
                    <a:lstStyle/>
                    <a:p>
                      <a:r>
                        <a:rPr lang="en-US" dirty="0" smtClean="0"/>
                        <a:t>Readers</a:t>
                      </a:r>
                      <a:r>
                        <a:rPr lang="en-US" baseline="0" dirty="0" smtClean="0"/>
                        <a:t> Workshop</a:t>
                      </a:r>
                      <a:endParaRPr lang="en-US" dirty="0"/>
                    </a:p>
                  </a:txBody>
                  <a:tcPr/>
                </a:tc>
                <a:tc>
                  <a:txBody>
                    <a:bodyPr/>
                    <a:lstStyle/>
                    <a:p>
                      <a:r>
                        <a:rPr lang="en-US" dirty="0" smtClean="0"/>
                        <a:t>Choir</a:t>
                      </a:r>
                      <a:endParaRPr lang="en-US" dirty="0"/>
                    </a:p>
                  </a:txBody>
                  <a:tcPr/>
                </a:tc>
                <a:tc>
                  <a:txBody>
                    <a:bodyPr/>
                    <a:lstStyle/>
                    <a:p>
                      <a:r>
                        <a:rPr lang="en-US" dirty="0" smtClean="0"/>
                        <a:t>Readers Workshop</a:t>
                      </a:r>
                      <a:endParaRPr lang="en-US" dirty="0"/>
                    </a:p>
                  </a:txBody>
                  <a:tcPr/>
                </a:tc>
                <a:extLst>
                  <a:ext uri="{0D108BD9-81ED-4DB2-BD59-A6C34878D82A}">
                    <a16:rowId xmlns:a16="http://schemas.microsoft.com/office/drawing/2014/main" val="112851279"/>
                  </a:ext>
                </a:extLst>
              </a:tr>
              <a:tr h="370840">
                <a:tc>
                  <a:txBody>
                    <a:bodyPr/>
                    <a:lstStyle/>
                    <a:p>
                      <a:r>
                        <a:rPr lang="en-US" dirty="0" smtClean="0"/>
                        <a:t>Readers</a:t>
                      </a:r>
                      <a:r>
                        <a:rPr lang="en-US" baseline="0" dirty="0" smtClean="0"/>
                        <a:t> Workshop</a:t>
                      </a:r>
                      <a:endParaRPr lang="en-US" dirty="0"/>
                    </a:p>
                  </a:txBody>
                  <a:tcPr/>
                </a:tc>
                <a:tc>
                  <a:txBody>
                    <a:bodyPr/>
                    <a:lstStyle/>
                    <a:p>
                      <a:r>
                        <a:rPr lang="en-US" dirty="0" smtClean="0"/>
                        <a:t>Religion</a:t>
                      </a:r>
                      <a:endParaRPr lang="en-US" dirty="0"/>
                    </a:p>
                  </a:txBody>
                  <a:tcPr/>
                </a:tc>
                <a:tc>
                  <a:txBody>
                    <a:bodyPr/>
                    <a:lstStyle/>
                    <a:p>
                      <a:r>
                        <a:rPr lang="en-US" dirty="0" smtClean="0"/>
                        <a:t>Art</a:t>
                      </a:r>
                      <a:endParaRPr lang="en-US" dirty="0"/>
                    </a:p>
                  </a:txBody>
                  <a:tcPr/>
                </a:tc>
                <a:tc>
                  <a:txBody>
                    <a:bodyPr/>
                    <a:lstStyle/>
                    <a:p>
                      <a:r>
                        <a:rPr lang="en-US" dirty="0" smtClean="0"/>
                        <a:t>Readers Workshop</a:t>
                      </a:r>
                      <a:endParaRPr lang="en-US" dirty="0"/>
                    </a:p>
                  </a:txBody>
                  <a:tcPr/>
                </a:tc>
                <a:tc>
                  <a:txBody>
                    <a:bodyPr/>
                    <a:lstStyle/>
                    <a:p>
                      <a:r>
                        <a:rPr lang="en-US" dirty="0" smtClean="0"/>
                        <a:t>Spanish</a:t>
                      </a:r>
                      <a:endParaRPr lang="en-US" dirty="0"/>
                    </a:p>
                  </a:txBody>
                  <a:tcPr/>
                </a:tc>
                <a:extLst>
                  <a:ext uri="{0D108BD9-81ED-4DB2-BD59-A6C34878D82A}">
                    <a16:rowId xmlns:a16="http://schemas.microsoft.com/office/drawing/2014/main" val="658623437"/>
                  </a:ext>
                </a:extLst>
              </a:tr>
            </a:tbl>
          </a:graphicData>
        </a:graphic>
      </p:graphicFrame>
    </p:spTree>
    <p:extLst>
      <p:ext uri="{BB962C8B-B14F-4D97-AF65-F5344CB8AC3E}">
        <p14:creationId xmlns:p14="http://schemas.microsoft.com/office/powerpoint/2010/main" val="3754295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mic Sans MS" panose="030F0702030302020204" pitchFamily="66" charset="0"/>
              </a:rPr>
              <a:t>Ideas for Possible Daily Routine </a:t>
            </a:r>
            <a:br>
              <a:rPr lang="en-US" dirty="0" smtClean="0">
                <a:latin typeface="Comic Sans MS" panose="030F0702030302020204" pitchFamily="66" charset="0"/>
              </a:rPr>
            </a:br>
            <a:r>
              <a:rPr lang="en-US" dirty="0" smtClean="0">
                <a:latin typeface="Comic Sans MS" panose="030F0702030302020204" pitchFamily="66" charset="0"/>
              </a:rPr>
              <a:t>At Home</a:t>
            </a:r>
            <a:endParaRPr lang="en-US" dirty="0">
              <a:latin typeface="Comic Sans MS" panose="030F0702030302020204" pitchFamily="66" charset="0"/>
            </a:endParaRPr>
          </a:p>
        </p:txBody>
      </p:sp>
      <p:sp>
        <p:nvSpPr>
          <p:cNvPr id="3" name="Content Placeholder 2"/>
          <p:cNvSpPr>
            <a:spLocks noGrp="1"/>
          </p:cNvSpPr>
          <p:nvPr>
            <p:ph idx="1"/>
          </p:nvPr>
        </p:nvSpPr>
        <p:spPr/>
        <p:txBody>
          <a:bodyPr>
            <a:normAutofit fontScale="85000" lnSpcReduction="20000"/>
          </a:bodyPr>
          <a:lstStyle/>
          <a:p>
            <a:r>
              <a:rPr lang="en-US" dirty="0" smtClean="0"/>
              <a:t>After breakfast get settled at workspace and complete Morning Math on blank paper.</a:t>
            </a:r>
          </a:p>
          <a:p>
            <a:r>
              <a:rPr lang="en-US" dirty="0" smtClean="0"/>
              <a:t>Work on subject assignments, if questions email me I will be checking my email on the hour.</a:t>
            </a:r>
          </a:p>
          <a:p>
            <a:r>
              <a:rPr lang="en-US" dirty="0" smtClean="0"/>
              <a:t>Take a snack break/</a:t>
            </a:r>
            <a:r>
              <a:rPr lang="en-US" dirty="0" err="1" smtClean="0"/>
              <a:t>Facetime</a:t>
            </a:r>
            <a:r>
              <a:rPr lang="en-US" dirty="0" smtClean="0"/>
              <a:t> a friend </a:t>
            </a:r>
            <a:r>
              <a:rPr lang="en-US" dirty="0" smtClean="0">
                <a:sym typeface="Wingdings" panose="05000000000000000000" pitchFamily="2" charset="2"/>
              </a:rPr>
              <a:t></a:t>
            </a:r>
          </a:p>
          <a:p>
            <a:r>
              <a:rPr lang="en-US" dirty="0" smtClean="0"/>
              <a:t>If you can get outside for a quick break, do it.</a:t>
            </a:r>
          </a:p>
          <a:p>
            <a:r>
              <a:rPr lang="en-US" dirty="0" smtClean="0"/>
              <a:t>Continue working on assignments, if you sent questions check email for answer from me.</a:t>
            </a:r>
          </a:p>
          <a:p>
            <a:r>
              <a:rPr lang="en-US" dirty="0" smtClean="0"/>
              <a:t>Lunch-</a:t>
            </a:r>
            <a:r>
              <a:rPr lang="en-US" dirty="0" err="1" smtClean="0"/>
              <a:t>Buen</a:t>
            </a:r>
            <a:r>
              <a:rPr lang="en-US" dirty="0" smtClean="0"/>
              <a:t> </a:t>
            </a:r>
            <a:r>
              <a:rPr lang="en-US" dirty="0" err="1" smtClean="0"/>
              <a:t>Provecho</a:t>
            </a:r>
            <a:r>
              <a:rPr lang="en-US" dirty="0" smtClean="0"/>
              <a:t> (Enjoy your meal!)</a:t>
            </a:r>
          </a:p>
          <a:p>
            <a:r>
              <a:rPr lang="en-US" dirty="0" smtClean="0"/>
              <a:t>Reading time, 20 minutes (at least) after lunch</a:t>
            </a:r>
          </a:p>
          <a:p>
            <a:r>
              <a:rPr lang="en-US" dirty="0" smtClean="0"/>
              <a:t>If you can get back outside for a break, do it</a:t>
            </a:r>
          </a:p>
          <a:p>
            <a:r>
              <a:rPr lang="en-US" dirty="0" smtClean="0"/>
              <a:t>Finish up any assignments, enjoy the rest of your day!</a:t>
            </a:r>
          </a:p>
        </p:txBody>
      </p:sp>
    </p:spTree>
    <p:extLst>
      <p:ext uri="{BB962C8B-B14F-4D97-AF65-F5344CB8AC3E}">
        <p14:creationId xmlns:p14="http://schemas.microsoft.com/office/powerpoint/2010/main" val="681638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latin typeface="Comic Sans MS" panose="030F0702030302020204" pitchFamily="66" charset="0"/>
              </a:rPr>
              <a:t>Morning Math </a:t>
            </a:r>
            <a:endParaRPr lang="en-US" b="1" dirty="0">
              <a:solidFill>
                <a:srgbClr val="FFC000"/>
              </a:solidFill>
              <a:latin typeface="Comic Sans MS" panose="030F0702030302020204" pitchFamily="66" charset="0"/>
            </a:endParaRPr>
          </a:p>
        </p:txBody>
      </p:sp>
      <p:sp>
        <p:nvSpPr>
          <p:cNvPr id="3" name="Content Placeholder 2"/>
          <p:cNvSpPr>
            <a:spLocks noGrp="1"/>
          </p:cNvSpPr>
          <p:nvPr>
            <p:ph idx="1"/>
          </p:nvPr>
        </p:nvSpPr>
        <p:spPr/>
        <p:txBody>
          <a:bodyPr/>
          <a:lstStyle/>
          <a:p>
            <a:r>
              <a:rPr lang="en-US" dirty="0" smtClean="0"/>
              <a:t>Please answer the daily questions from this morning math work on a blank paper with your name and title MW16</a:t>
            </a:r>
          </a:p>
          <a:p>
            <a:r>
              <a:rPr lang="en-US" dirty="0" smtClean="0"/>
              <a:t>Click the PDF file to open the morning math worksheet.  </a:t>
            </a:r>
            <a:r>
              <a:rPr lang="en-US" b="1" dirty="0" smtClean="0"/>
              <a:t>You do not have to print this</a:t>
            </a:r>
            <a:r>
              <a:rPr lang="en-US" dirty="0" smtClean="0"/>
              <a:t>.  You can solve the problems by reading them on screen and solving them on </a:t>
            </a:r>
            <a:r>
              <a:rPr lang="en-US" smtClean="0"/>
              <a:t>paper.*It </a:t>
            </a:r>
            <a:r>
              <a:rPr lang="en-US" dirty="0" smtClean="0"/>
              <a:t>is a weekly document so if you downloaded yesterday from my email you should </a:t>
            </a:r>
            <a:r>
              <a:rPr lang="en-US" smtClean="0"/>
              <a:t>still have it.</a:t>
            </a:r>
            <a:endParaRPr lang="en-US" dirty="0" smtClean="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508029"/>
              </p:ext>
            </p:extLst>
          </p:nvPr>
        </p:nvGraphicFramePr>
        <p:xfrm>
          <a:off x="3576509" y="4179753"/>
          <a:ext cx="5430797" cy="2132147"/>
        </p:xfrm>
        <a:graphic>
          <a:graphicData uri="http://schemas.openxmlformats.org/presentationml/2006/ole">
            <mc:AlternateContent xmlns:mc="http://schemas.openxmlformats.org/markup-compatibility/2006">
              <mc:Choice xmlns:v="urn:schemas-microsoft-com:vml" Requires="v">
                <p:oleObj spid="_x0000_s1061" name="Packager Shell Object" showAsIcon="1" r:id="rId3" imgW="1116000" imgH="437400" progId="Package">
                  <p:embed/>
                </p:oleObj>
              </mc:Choice>
              <mc:Fallback>
                <p:oleObj name="Packager Shell Object" showAsIcon="1" r:id="rId3" imgW="1116000" imgH="437400" progId="Package">
                  <p:embed/>
                  <p:pic>
                    <p:nvPicPr>
                      <p:cNvPr id="0" name=""/>
                      <p:cNvPicPr/>
                      <p:nvPr/>
                    </p:nvPicPr>
                    <p:blipFill>
                      <a:blip r:embed="rId4"/>
                      <a:stretch>
                        <a:fillRect/>
                      </a:stretch>
                    </p:blipFill>
                    <p:spPr>
                      <a:xfrm>
                        <a:off x="3576509" y="4179753"/>
                        <a:ext cx="5430797" cy="2132147"/>
                      </a:xfrm>
                      <a:prstGeom prst="rect">
                        <a:avLst/>
                      </a:prstGeom>
                    </p:spPr>
                  </p:pic>
                </p:oleObj>
              </mc:Fallback>
            </mc:AlternateContent>
          </a:graphicData>
        </a:graphic>
      </p:graphicFrame>
      <p:pic>
        <p:nvPicPr>
          <p:cNvPr id="6" name="Picture 5" descr="WEBS DE MATEMÁTICAS | AREATABLET.Recursos Educativos TIC."/>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7147" y="365125"/>
            <a:ext cx="1438478" cy="1304383"/>
          </a:xfrm>
          <a:prstGeom prst="rect">
            <a:avLst/>
          </a:prstGeom>
        </p:spPr>
      </p:pic>
    </p:spTree>
    <p:extLst>
      <p:ext uri="{BB962C8B-B14F-4D97-AF65-F5344CB8AC3E}">
        <p14:creationId xmlns:p14="http://schemas.microsoft.com/office/powerpoint/2010/main" val="3194718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latin typeface="Comic Sans MS" panose="030F0702030302020204" pitchFamily="66" charset="0"/>
              </a:rPr>
              <a:t>Math </a:t>
            </a:r>
            <a:endParaRPr lang="en-US" b="1" dirty="0">
              <a:solidFill>
                <a:srgbClr val="FFC000"/>
              </a:solidFill>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10000"/>
          </a:bodyPr>
          <a:lstStyle/>
          <a:p>
            <a:r>
              <a:rPr lang="en-US" dirty="0" smtClean="0"/>
              <a:t>We have been learning about and working with fractions in Math.  We will be reinforcing our fraction skills while continuing to work on our critical thinking skills in order to solve word problems.</a:t>
            </a:r>
          </a:p>
          <a:p>
            <a:r>
              <a:rPr lang="en-US" dirty="0" smtClean="0"/>
              <a:t>Way to go on IXL!  I’m happy to see you working so hard on your assignments.  </a:t>
            </a:r>
          </a:p>
          <a:p>
            <a:r>
              <a:rPr lang="en-US" dirty="0" smtClean="0"/>
              <a:t>Today’s assignments in IXL Math are, Topic K, Items 3 and 7  (fractions of a group, word problems and least common denominator).  This assignment is to be completed by 3:00PM on </a:t>
            </a:r>
            <a:r>
              <a:rPr lang="en-US" b="1" dirty="0" smtClean="0"/>
              <a:t>Thursday</a:t>
            </a:r>
            <a:r>
              <a:rPr lang="en-US" dirty="0" smtClean="0"/>
              <a:t> </a:t>
            </a:r>
            <a:r>
              <a:rPr lang="en-US" dirty="0" smtClean="0"/>
              <a:t>afternoon.  </a:t>
            </a:r>
            <a:endParaRPr lang="en-US" dirty="0"/>
          </a:p>
          <a:p>
            <a:r>
              <a:rPr lang="en-US" dirty="0" smtClean="0"/>
              <a:t>Please see my helper notes</a:t>
            </a:r>
            <a:r>
              <a:rPr lang="en-US" dirty="0" smtClean="0"/>
              <a:t>.  If you have worked on a topic for 30 minutes and keep getting bumped back, STOP.  You are done for the day </a:t>
            </a:r>
            <a:r>
              <a:rPr lang="en-US" dirty="0" smtClean="0">
                <a:sym typeface="Wingdings" panose="05000000000000000000" pitchFamily="2" charset="2"/>
              </a:rPr>
              <a:t></a:t>
            </a:r>
            <a:r>
              <a:rPr lang="en-US" dirty="0" smtClean="0"/>
              <a:t>.  </a:t>
            </a:r>
            <a:r>
              <a:rPr lang="en-US" dirty="0" smtClean="0"/>
              <a:t>I can see that you have put 30 minutes in and I don’t want anyone in tears of frustration over fractions or IXL.  </a:t>
            </a:r>
            <a:endParaRPr lang="en-US" dirty="0"/>
          </a:p>
        </p:txBody>
      </p:sp>
      <p:pic>
        <p:nvPicPr>
          <p:cNvPr id="4" name="Picture 3" descr="WEBS DE MATEMÁTICAS | AREATABLET.Recursos Educativos T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4415" y="481565"/>
            <a:ext cx="1205014" cy="1092682"/>
          </a:xfrm>
          <a:prstGeom prst="rect">
            <a:avLst/>
          </a:prstGeom>
        </p:spPr>
      </p:pic>
    </p:spTree>
    <p:extLst>
      <p:ext uri="{BB962C8B-B14F-4D97-AF65-F5344CB8AC3E}">
        <p14:creationId xmlns:p14="http://schemas.microsoft.com/office/powerpoint/2010/main" val="1385747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latin typeface="Comic Sans MS" panose="030F0702030302020204" pitchFamily="66" charset="0"/>
              </a:rPr>
              <a:t>Math-Helper Notes</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latin typeface="Comic Sans MS" panose="030F0702030302020204" pitchFamily="66" charset="0"/>
              </a:rPr>
              <a:t>When we are solving word problems remember to use the 1, 2, 3 critical thinking steps we use in the classroom:</a:t>
            </a:r>
          </a:p>
          <a:p>
            <a:pPr lvl="1"/>
            <a:r>
              <a:rPr lang="en-US" b="1" dirty="0" smtClean="0">
                <a:latin typeface="Comic Sans MS" panose="030F0702030302020204" pitchFamily="66" charset="0"/>
              </a:rPr>
              <a:t>1-What is the question?</a:t>
            </a:r>
          </a:p>
          <a:p>
            <a:pPr lvl="2"/>
            <a:r>
              <a:rPr lang="en-US" dirty="0" smtClean="0">
                <a:latin typeface="Comic Sans MS" panose="030F0702030302020204" pitchFamily="66" charset="0"/>
              </a:rPr>
              <a:t>This can be challenging, and we cannot solve the problem without getting this step right.  Read it slowly, at least twice, and make sure you answer ALL the questions being asked, some problems will be looking for more than one piece of information.</a:t>
            </a:r>
            <a:endParaRPr lang="en-US" dirty="0">
              <a:latin typeface="Comic Sans MS" panose="030F0702030302020204" pitchFamily="66" charset="0"/>
            </a:endParaRPr>
          </a:p>
          <a:p>
            <a:pPr lvl="1"/>
            <a:r>
              <a:rPr lang="en-US" b="1" dirty="0" smtClean="0">
                <a:latin typeface="Comic Sans MS" panose="030F0702030302020204" pitchFamily="66" charset="0"/>
              </a:rPr>
              <a:t>2-What information is given AND what information do you already know?</a:t>
            </a:r>
          </a:p>
          <a:p>
            <a:pPr lvl="2"/>
            <a:r>
              <a:rPr lang="en-US" dirty="0" smtClean="0">
                <a:latin typeface="Comic Sans MS" panose="030F0702030302020204" pitchFamily="66" charset="0"/>
              </a:rPr>
              <a:t>You may not use all the information given, (and sometimes you will be given information that won’t be helpful to you).  Remember what is being asked and what information will help you answer it.  (What numbers are you dealing with)</a:t>
            </a:r>
          </a:p>
          <a:p>
            <a:pPr lvl="1"/>
            <a:r>
              <a:rPr lang="en-US" b="1" dirty="0" smtClean="0">
                <a:latin typeface="Comic Sans MS" panose="030F0702030302020204" pitchFamily="66" charset="0"/>
              </a:rPr>
              <a:t>3-How can you use what you already know and the information provided to solve the problem?</a:t>
            </a:r>
          </a:p>
          <a:p>
            <a:pPr lvl="2"/>
            <a:r>
              <a:rPr lang="en-US" dirty="0" smtClean="0">
                <a:latin typeface="Comic Sans MS" panose="030F0702030302020204" pitchFamily="66" charset="0"/>
              </a:rPr>
              <a:t>Think about what mathematical operations and or formulas you can use to solve the problem.</a:t>
            </a:r>
          </a:p>
          <a:p>
            <a:pPr lvl="2"/>
            <a:endParaRPr lang="en-US" b="1" dirty="0"/>
          </a:p>
        </p:txBody>
      </p:sp>
    </p:spTree>
    <p:extLst>
      <p:ext uri="{BB962C8B-B14F-4D97-AF65-F5344CB8AC3E}">
        <p14:creationId xmlns:p14="http://schemas.microsoft.com/office/powerpoint/2010/main" val="1418933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latin typeface="Comic Sans MS" panose="030F0702030302020204" pitchFamily="66" charset="0"/>
              </a:rPr>
              <a:t>Math Helper Notes cont’d</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When finding the least common denominator between more than two fractions you must find the least common multiple of all 3 denominators, as in:</a:t>
            </a:r>
          </a:p>
          <a:p>
            <a:r>
              <a:rPr lang="en-US" dirty="0" smtClean="0"/>
              <a:t>½, 3/9, 4/ 12</a:t>
            </a:r>
          </a:p>
          <a:p>
            <a:r>
              <a:rPr lang="en-US" dirty="0" smtClean="0"/>
              <a:t>2:  2,4,6,8,10,12,14,16,18,20,22,24,26,28,30,32,34,36</a:t>
            </a:r>
          </a:p>
          <a:p>
            <a:r>
              <a:rPr lang="en-US" dirty="0" smtClean="0"/>
              <a:t>9:  9,18,27,36</a:t>
            </a:r>
          </a:p>
          <a:p>
            <a:r>
              <a:rPr lang="en-US" dirty="0" smtClean="0"/>
              <a:t>12:  12,24,36</a:t>
            </a:r>
          </a:p>
          <a:p>
            <a:r>
              <a:rPr lang="en-US" dirty="0" smtClean="0"/>
              <a:t>The least common multiple is 36, so we rename each with the new denominator of 36 as in:</a:t>
            </a:r>
          </a:p>
          <a:p>
            <a:r>
              <a:rPr lang="en-US" dirty="0" smtClean="0"/>
              <a:t>½=18/36, 3/9=12/36, and 4/12=12/36(whatever we did to the original denominator to make the new denominator we must do to the original numerator to make the new numerator)</a:t>
            </a:r>
            <a:endParaRPr lang="en-US" dirty="0"/>
          </a:p>
        </p:txBody>
      </p:sp>
    </p:spTree>
    <p:extLst>
      <p:ext uri="{BB962C8B-B14F-4D97-AF65-F5344CB8AC3E}">
        <p14:creationId xmlns:p14="http://schemas.microsoft.com/office/powerpoint/2010/main" val="899655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latin typeface="Comic Sans MS" panose="030F0702030302020204" pitchFamily="66" charset="0"/>
              </a:rPr>
              <a:t>Math Helper Notes cont’d </a:t>
            </a:r>
            <a:endParaRPr lang="en-US" b="1" dirty="0">
              <a:solidFill>
                <a:srgbClr val="FFC000"/>
              </a:solidFill>
              <a:latin typeface="Comic Sans MS" panose="030F0702030302020204" pitchFamily="66" charset="0"/>
            </a:endParaRPr>
          </a:p>
        </p:txBody>
      </p:sp>
      <p:sp>
        <p:nvSpPr>
          <p:cNvPr id="3" name="Content Placeholder 2"/>
          <p:cNvSpPr>
            <a:spLocks noGrp="1"/>
          </p:cNvSpPr>
          <p:nvPr>
            <p:ph idx="1"/>
          </p:nvPr>
        </p:nvSpPr>
        <p:spPr/>
        <p:txBody>
          <a:bodyPr/>
          <a:lstStyle/>
          <a:p>
            <a:r>
              <a:rPr lang="en-US" dirty="0" smtClean="0"/>
              <a:t>When you make it to the Challenge section on IXL for least common denominator take your time.  I know how frustrating it can be to get bounced down when you have made it that far.</a:t>
            </a:r>
          </a:p>
          <a:p>
            <a:r>
              <a:rPr lang="en-US" dirty="0" smtClean="0"/>
              <a:t>Read the helper notes and take your time, you are going to have to list the multiples of the denominators to find a common one, IXL increases the number of fractions you need to find a common denominator for.  </a:t>
            </a:r>
            <a:r>
              <a:rPr lang="en-US" b="1" i="1" dirty="0" smtClean="0"/>
              <a:t>Persevere, you can do this!  </a:t>
            </a:r>
            <a:r>
              <a:rPr lang="en-US" dirty="0" smtClean="0"/>
              <a:t>Do not forget to use your multiplication chart if you need to!  If you forgot it you may use a calculator </a:t>
            </a:r>
            <a:r>
              <a:rPr lang="en-US" i="1" dirty="0" smtClean="0"/>
              <a:t>for the challenge section only</a:t>
            </a:r>
            <a:r>
              <a:rPr lang="en-US" dirty="0" smtClean="0"/>
              <a:t>!  Good Luck!</a:t>
            </a:r>
            <a:endParaRPr lang="en-US" dirty="0"/>
          </a:p>
        </p:txBody>
      </p:sp>
    </p:spTree>
    <p:extLst>
      <p:ext uri="{BB962C8B-B14F-4D97-AF65-F5344CB8AC3E}">
        <p14:creationId xmlns:p14="http://schemas.microsoft.com/office/powerpoint/2010/main" val="4047758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1445</Words>
  <Application>Microsoft Office PowerPoint</Application>
  <PresentationFormat>Widescreen</PresentationFormat>
  <Paragraphs>136</Paragraphs>
  <Slides>16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3" baseType="lpstr">
      <vt:lpstr>Arial</vt:lpstr>
      <vt:lpstr>Calibri</vt:lpstr>
      <vt:lpstr>Calibri Light</vt:lpstr>
      <vt:lpstr>Comic Sans MS</vt:lpstr>
      <vt:lpstr>Wingdings</vt:lpstr>
      <vt:lpstr>Office Theme</vt:lpstr>
      <vt:lpstr>Packager Shell Object</vt:lpstr>
      <vt:lpstr>Remote Learning  SMS-Grade 5</vt:lpstr>
      <vt:lpstr>GOOD MORNING! </vt:lpstr>
      <vt:lpstr>Daily Routine-At School  (for reference)</vt:lpstr>
      <vt:lpstr>Ideas for Possible Daily Routine  At Home</vt:lpstr>
      <vt:lpstr>Morning Math </vt:lpstr>
      <vt:lpstr>Math </vt:lpstr>
      <vt:lpstr>Math-Helper Notes </vt:lpstr>
      <vt:lpstr>Math Helper Notes cont’d </vt:lpstr>
      <vt:lpstr>Math Helper Notes cont’d </vt:lpstr>
      <vt:lpstr>Writers Workshop</vt:lpstr>
      <vt:lpstr>Social Studies </vt:lpstr>
      <vt:lpstr>Science </vt:lpstr>
      <vt:lpstr>Science-Using Readworks </vt:lpstr>
      <vt:lpstr>Choir </vt:lpstr>
      <vt:lpstr>Readers Workshop</vt:lpstr>
      <vt:lpstr>We Made it!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Learning</dc:title>
  <dc:creator>Grade 5 Teacher</dc:creator>
  <cp:lastModifiedBy>Grade 5 Teacher</cp:lastModifiedBy>
  <cp:revision>54</cp:revision>
  <dcterms:created xsi:type="dcterms:W3CDTF">2020-03-15T21:04:12Z</dcterms:created>
  <dcterms:modified xsi:type="dcterms:W3CDTF">2020-03-19T01:34:37Z</dcterms:modified>
</cp:coreProperties>
</file>