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9" r:id="rId4"/>
    <p:sldId id="263" r:id="rId5"/>
    <p:sldId id="264" r:id="rId6"/>
    <p:sldId id="265" r:id="rId7"/>
    <p:sldId id="278" r:id="rId8"/>
    <p:sldId id="266" r:id="rId9"/>
    <p:sldId id="276" r:id="rId10"/>
    <p:sldId id="273" r:id="rId11"/>
    <p:sldId id="258" r:id="rId12"/>
    <p:sldId id="280" r:id="rId13"/>
    <p:sldId id="281" r:id="rId14"/>
    <p:sldId id="274" r:id="rId15"/>
    <p:sldId id="283"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p:normalViewPr>
  <p:slideViewPr>
    <p:cSldViewPr snapToGrid="0">
      <p:cViewPr varScale="1">
        <p:scale>
          <a:sx n="83" d="100"/>
          <a:sy n="83" d="100"/>
        </p:scale>
        <p:origin x="55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20494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0816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13301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24303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D8517B-AFA1-4B86-BF7D-712125205456}"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97013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D8517B-AFA1-4B86-BF7D-712125205456}"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23302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D8517B-AFA1-4B86-BF7D-712125205456}"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55847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8517B-AFA1-4B86-BF7D-712125205456}"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33738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8517B-AFA1-4B86-BF7D-712125205456}"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262784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D8517B-AFA1-4B86-BF7D-712125205456}"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89464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D8517B-AFA1-4B86-BF7D-712125205456}"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47855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8517B-AFA1-4B86-BF7D-712125205456}" type="datetimeFigureOut">
              <a:rPr lang="en-US" smtClean="0"/>
              <a:t>3/31/2020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B7820-C08B-4490-960F-C11F8D7D7103}" type="slidenum">
              <a:rPr lang="en-US" smtClean="0"/>
              <a:t>‹#›</a:t>
            </a:fld>
            <a:endParaRPr lang="en-US"/>
          </a:p>
        </p:txBody>
      </p:sp>
    </p:spTree>
    <p:extLst>
      <p:ext uri="{BB962C8B-B14F-4D97-AF65-F5344CB8AC3E}">
        <p14:creationId xmlns:p14="http://schemas.microsoft.com/office/powerpoint/2010/main" val="215157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noodl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MBbforsKr6c&amp;feature=emb_tit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Dca8SSxXCm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rs.easler@stmaryschoolmelros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6TDLMkOCQk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0C0"/>
                </a:solidFill>
                <a:latin typeface="Comic Sans MS" panose="030F0702030302020204" pitchFamily="66" charset="0"/>
              </a:rPr>
              <a:t>Remote Learning</a:t>
            </a:r>
            <a:r>
              <a:rPr lang="en-US" dirty="0" smtClean="0">
                <a:solidFill>
                  <a:srgbClr val="0070C0"/>
                </a:solidFill>
              </a:rPr>
              <a:t>	</a:t>
            </a:r>
            <a:br>
              <a:rPr lang="en-US" dirty="0" smtClean="0">
                <a:solidFill>
                  <a:srgbClr val="0070C0"/>
                </a:solidFill>
              </a:rPr>
            </a:br>
            <a:r>
              <a:rPr lang="en-US" b="1" dirty="0" smtClean="0">
                <a:solidFill>
                  <a:srgbClr val="0070C0"/>
                </a:solidFill>
                <a:latin typeface="Comic Sans MS" panose="030F0702030302020204" pitchFamily="66" charset="0"/>
              </a:rPr>
              <a:t>SMS-Grade 5</a:t>
            </a:r>
            <a:endParaRPr lang="en-US" b="1" dirty="0">
              <a:solidFill>
                <a:srgbClr val="0070C0"/>
              </a:solidFill>
              <a:latin typeface="Comic Sans MS" panose="030F0702030302020204" pitchFamily="66" charset="0"/>
            </a:endParaRPr>
          </a:p>
        </p:txBody>
      </p:sp>
      <p:sp>
        <p:nvSpPr>
          <p:cNvPr id="3" name="Subtitle 2"/>
          <p:cNvSpPr>
            <a:spLocks noGrp="1"/>
          </p:cNvSpPr>
          <p:nvPr>
            <p:ph type="subTitle" idx="1"/>
          </p:nvPr>
        </p:nvSpPr>
        <p:spPr/>
        <p:txBody>
          <a:bodyPr/>
          <a:lstStyle/>
          <a:p>
            <a:r>
              <a:rPr lang="en-US" dirty="0" smtClean="0"/>
              <a:t>Tuesday, March 31, 2020</a:t>
            </a:r>
            <a:endParaRPr lang="en-US" dirty="0"/>
          </a:p>
        </p:txBody>
      </p:sp>
    </p:spTree>
    <p:extLst>
      <p:ext uri="{BB962C8B-B14F-4D97-AF65-F5344CB8AC3E}">
        <p14:creationId xmlns:p14="http://schemas.microsoft.com/office/powerpoint/2010/main" val="194408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omic Sans MS" panose="030F0702030302020204" pitchFamily="66" charset="0"/>
              </a:rPr>
              <a:t>P.E.</a:t>
            </a:r>
            <a:r>
              <a:rPr lang="en-US" dirty="0" smtClean="0"/>
              <a:t>	</a:t>
            </a:r>
            <a:endParaRPr lang="en-US" dirty="0"/>
          </a:p>
        </p:txBody>
      </p:sp>
      <p:sp>
        <p:nvSpPr>
          <p:cNvPr id="3" name="Content Placeholder 2"/>
          <p:cNvSpPr>
            <a:spLocks noGrp="1"/>
          </p:cNvSpPr>
          <p:nvPr>
            <p:ph idx="1"/>
          </p:nvPr>
        </p:nvSpPr>
        <p:spPr/>
        <p:txBody>
          <a:bodyPr/>
          <a:lstStyle/>
          <a:p>
            <a:r>
              <a:rPr lang="en-US" dirty="0" smtClean="0"/>
              <a:t>I am no Mr. S. </a:t>
            </a:r>
            <a:r>
              <a:rPr lang="en-US" dirty="0" smtClean="0">
                <a:sym typeface="Wingdings" panose="05000000000000000000" pitchFamily="2" charset="2"/>
              </a:rPr>
              <a:t>, however I did find a few workouts to get your body moving at </a:t>
            </a:r>
            <a:r>
              <a:rPr lang="en-US" dirty="0" smtClean="0">
                <a:sym typeface="Wingdings" panose="05000000000000000000" pitchFamily="2" charset="2"/>
                <a:hlinkClick r:id="rId2"/>
              </a:rPr>
              <a:t>www.gonoodle.com</a:t>
            </a:r>
            <a:endParaRPr lang="en-US" dirty="0" smtClean="0">
              <a:sym typeface="Wingdings" panose="05000000000000000000" pitchFamily="2" charset="2"/>
            </a:endParaRPr>
          </a:p>
          <a:p>
            <a:pPr lvl="1"/>
            <a:r>
              <a:rPr lang="en-US" dirty="0" smtClean="0">
                <a:sym typeface="Wingdings" panose="05000000000000000000" pitchFamily="2" charset="2"/>
              </a:rPr>
              <a:t>Click on categories tab</a:t>
            </a:r>
          </a:p>
          <a:p>
            <a:pPr lvl="1"/>
            <a:r>
              <a:rPr lang="en-US" dirty="0" smtClean="0"/>
              <a:t>Scroll down and check out the options under Movement Type</a:t>
            </a:r>
          </a:p>
          <a:p>
            <a:pPr lvl="1"/>
            <a:r>
              <a:rPr lang="en-US" dirty="0" smtClean="0"/>
              <a:t>Pick 2 or 3 and get moving! </a:t>
            </a:r>
            <a:r>
              <a:rPr lang="en-US" dirty="0" smtClean="0">
                <a:sym typeface="Wingdings" panose="05000000000000000000" pitchFamily="2" charset="2"/>
              </a:rPr>
              <a:t></a:t>
            </a:r>
          </a:p>
          <a:p>
            <a:r>
              <a:rPr lang="en-US" dirty="0" smtClean="0">
                <a:sym typeface="Wingdings" panose="05000000000000000000" pitchFamily="2" charset="2"/>
              </a:rPr>
              <a:t>Tweet your physical activity for the day to our new classroom Twitter </a:t>
            </a:r>
          </a:p>
          <a:p>
            <a:pPr lvl="1"/>
            <a:r>
              <a:rPr lang="en-US" dirty="0" smtClean="0">
                <a:sym typeface="Wingdings" panose="05000000000000000000" pitchFamily="2" charset="2"/>
              </a:rPr>
              <a:t>@SMS Grade 5 Classroom Community</a:t>
            </a:r>
          </a:p>
        </p:txBody>
      </p:sp>
      <p:pic>
        <p:nvPicPr>
          <p:cNvPr id="4" name="Picture 3" descr="Colorful Sport Shoes - Free Vec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1915" y="481644"/>
            <a:ext cx="1725038" cy="1092524"/>
          </a:xfrm>
          <a:prstGeom prst="rect">
            <a:avLst/>
          </a:prstGeom>
        </p:spPr>
      </p:pic>
    </p:spTree>
    <p:extLst>
      <p:ext uri="{BB962C8B-B14F-4D97-AF65-F5344CB8AC3E}">
        <p14:creationId xmlns:p14="http://schemas.microsoft.com/office/powerpoint/2010/main" val="367838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Comic Sans MS" panose="030F0702030302020204" pitchFamily="66" charset="0"/>
              </a:rPr>
              <a:t>Social Studies </a:t>
            </a:r>
            <a:endParaRPr lang="en-US" b="1" dirty="0">
              <a:solidFill>
                <a:srgbClr val="0070C0"/>
              </a:solidFill>
              <a:latin typeface="Comic Sans MS" panose="030F0702030302020204" pitchFamily="66" charset="0"/>
            </a:endParaRPr>
          </a:p>
        </p:txBody>
      </p:sp>
      <p:sp>
        <p:nvSpPr>
          <p:cNvPr id="5" name="Content Placeholder 4"/>
          <p:cNvSpPr>
            <a:spLocks noGrp="1"/>
          </p:cNvSpPr>
          <p:nvPr>
            <p:ph idx="1"/>
          </p:nvPr>
        </p:nvSpPr>
        <p:spPr/>
        <p:txBody>
          <a:bodyPr>
            <a:normAutofit fontScale="92500" lnSpcReduction="10000"/>
          </a:bodyPr>
          <a:lstStyle/>
          <a:p>
            <a:r>
              <a:rPr lang="en-US" dirty="0" smtClean="0"/>
              <a:t>Here is the last batch of GRQ for Chapter </a:t>
            </a:r>
            <a:r>
              <a:rPr lang="en-US" dirty="0" smtClean="0"/>
              <a:t>8, please make sure all GRQ are answered by Wed.  We will review them on Thursday in our Zoom call:</a:t>
            </a:r>
            <a:endParaRPr lang="en-US" dirty="0" smtClean="0"/>
          </a:p>
          <a:p>
            <a:r>
              <a:rPr lang="en-US" dirty="0" smtClean="0"/>
              <a:t>Why did the framers agree to a single executive?</a:t>
            </a:r>
          </a:p>
          <a:p>
            <a:r>
              <a:rPr lang="en-US" dirty="0" smtClean="0"/>
              <a:t>What limits did they place on this executive?  Why?</a:t>
            </a:r>
          </a:p>
          <a:p>
            <a:r>
              <a:rPr lang="en-US" dirty="0" smtClean="0"/>
              <a:t>What is the Electoral College?</a:t>
            </a:r>
            <a:endParaRPr lang="en-US" dirty="0"/>
          </a:p>
          <a:p>
            <a:r>
              <a:rPr lang="en-US" dirty="0" smtClean="0"/>
              <a:t>Why was it created?</a:t>
            </a:r>
          </a:p>
          <a:p>
            <a:r>
              <a:rPr lang="en-US" dirty="0" smtClean="0"/>
              <a:t>Define ratify</a:t>
            </a:r>
          </a:p>
          <a:p>
            <a:r>
              <a:rPr lang="en-US" dirty="0" smtClean="0"/>
              <a:t>How was the Constitution ratified?  Who was it ratified by?</a:t>
            </a:r>
          </a:p>
          <a:p>
            <a:r>
              <a:rPr lang="en-US" dirty="0" smtClean="0"/>
              <a:t>Who were Federalists?  What did they like about the Constitution?</a:t>
            </a:r>
          </a:p>
          <a:p>
            <a:r>
              <a:rPr lang="en-US" dirty="0" smtClean="0"/>
              <a:t>Who were Anti-Federalists?  What did they dislike about the Constitution?</a:t>
            </a:r>
          </a:p>
          <a:p>
            <a:endParaRPr lang="en-US" dirty="0"/>
          </a:p>
        </p:txBody>
      </p:sp>
      <p:pic>
        <p:nvPicPr>
          <p:cNvPr id="6" name="Picture 5" descr="File:USA Flag Map.svg - Wikiquo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020" y="532981"/>
            <a:ext cx="1575881" cy="989850"/>
          </a:xfrm>
          <a:prstGeom prst="rect">
            <a:avLst/>
          </a:prstGeom>
        </p:spPr>
      </p:pic>
    </p:spTree>
    <p:extLst>
      <p:ext uri="{BB962C8B-B14F-4D97-AF65-F5344CB8AC3E}">
        <p14:creationId xmlns:p14="http://schemas.microsoft.com/office/powerpoint/2010/main" val="394130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omic Sans MS" panose="030F0702030302020204" pitchFamily="66" charset="0"/>
              </a:rPr>
              <a:t>Science</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You should be wrapping up your Animal Research Choice board project</a:t>
            </a:r>
          </a:p>
          <a:p>
            <a:r>
              <a:rPr lang="en-US" dirty="0" smtClean="0"/>
              <a:t>Your Animal Research Choice board project is due tomorrow, April </a:t>
            </a:r>
            <a:r>
              <a:rPr lang="en-US" dirty="0"/>
              <a:t>1</a:t>
            </a:r>
            <a:r>
              <a:rPr lang="en-US" dirty="0" smtClean="0"/>
              <a:t>.  </a:t>
            </a:r>
            <a:endParaRPr lang="en-US" dirty="0" smtClean="0"/>
          </a:p>
          <a:p>
            <a:r>
              <a:rPr lang="en-US" dirty="0" smtClean="0"/>
              <a:t>Please submit your project by picture or video in an email to me.</a:t>
            </a:r>
          </a:p>
          <a:p>
            <a:r>
              <a:rPr lang="en-US" dirty="0" smtClean="0"/>
              <a:t>Don’t forget to check out the webcam, I did not see any action there yesterday but you may get lucky: </a:t>
            </a:r>
          </a:p>
          <a:p>
            <a:pPr lvl="1"/>
            <a:r>
              <a:rPr lang="en-US" dirty="0" smtClean="0">
                <a:hlinkClick r:id="rId2"/>
              </a:rPr>
              <a:t>https</a:t>
            </a:r>
            <a:r>
              <a:rPr lang="en-US" dirty="0">
                <a:hlinkClick r:id="rId2"/>
              </a:rPr>
              <a:t>://</a:t>
            </a:r>
            <a:r>
              <a:rPr lang="en-US" dirty="0" smtClean="0">
                <a:hlinkClick r:id="rId2"/>
              </a:rPr>
              <a:t>www.youtube.com/watch?v=MBbforsKr6c&amp;feature=emb_title</a:t>
            </a:r>
            <a:endParaRPr lang="en-US" dirty="0"/>
          </a:p>
          <a:p>
            <a:endParaRPr lang="en-US" dirty="0" smtClean="0"/>
          </a:p>
          <a:p>
            <a:pPr marL="0" indent="0">
              <a:buNone/>
            </a:pPr>
            <a:endParaRPr lang="en-US" dirty="0" smtClean="0"/>
          </a:p>
        </p:txBody>
      </p:sp>
      <p:pic>
        <p:nvPicPr>
          <p:cNvPr id="4" name="Picture 3" descr="Mrs. Egea's Class : UNIT 3: LIVING THING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550" y="365125"/>
            <a:ext cx="1417830" cy="1293376"/>
          </a:xfrm>
          <a:prstGeom prst="rect">
            <a:avLst/>
          </a:prstGeom>
        </p:spPr>
      </p:pic>
    </p:spTree>
    <p:extLst>
      <p:ext uri="{BB962C8B-B14F-4D97-AF65-F5344CB8AC3E}">
        <p14:creationId xmlns:p14="http://schemas.microsoft.com/office/powerpoint/2010/main" val="306151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omic Sans MS" panose="030F0702030302020204" pitchFamily="66" charset="0"/>
              </a:rPr>
              <a:t>Readers Workshop</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I am working on a new reading assignment that I hope you will enjoy, in the meantime please read for at least 20 minutes today.</a:t>
            </a:r>
          </a:p>
          <a:p>
            <a:r>
              <a:rPr lang="en-US" dirty="0" smtClean="0"/>
              <a:t>We are almost finished reading Hatchet by Gary Paulsen here.  We took a break from Hatchet today.  Maeve and I have started a little book club, we are reading </a:t>
            </a:r>
            <a:r>
              <a:rPr lang="en-US" u="sng" dirty="0" smtClean="0"/>
              <a:t>The War That Saved My Life </a:t>
            </a:r>
            <a:r>
              <a:rPr lang="en-US" dirty="0" smtClean="0"/>
              <a:t>by Kimberly Brubaker Bradley.  It is historical fiction taking place beginning in 1939 in England.  I’m really enjoying it, if anyone else has read it or can get it on their Kindle I’d love to start a virtual book club, let me know!</a:t>
            </a:r>
            <a:endParaRPr lang="en-US" dirty="0" smtClean="0">
              <a:sym typeface="Wingdings" panose="05000000000000000000" pitchFamily="2" charset="2"/>
            </a:endParaRPr>
          </a:p>
          <a:p>
            <a:r>
              <a:rPr lang="en-US" dirty="0" smtClean="0">
                <a:sym typeface="Wingdings" panose="05000000000000000000" pitchFamily="2" charset="2"/>
              </a:rPr>
              <a:t>I would love to hear what you’re reading, please email me, tell me all about it or send me a video!  I miss you guys</a:t>
            </a:r>
            <a:r>
              <a:rPr lang="en-US" dirty="0">
                <a:sym typeface="Wingdings" panose="05000000000000000000" pitchFamily="2" charset="2"/>
              </a:rPr>
              <a:t>!</a:t>
            </a:r>
            <a:endParaRPr lang="en-US" dirty="0"/>
          </a:p>
        </p:txBody>
      </p:sp>
      <p:pic>
        <p:nvPicPr>
          <p:cNvPr id="4" name="Picture 3" descr="English @ Edrissis: INTERNATIONAL DAY OF THE BO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795" y="213466"/>
            <a:ext cx="1018668" cy="1477222"/>
          </a:xfrm>
          <a:prstGeom prst="rect">
            <a:avLst/>
          </a:prstGeom>
        </p:spPr>
      </p:pic>
    </p:spTree>
    <p:extLst>
      <p:ext uri="{BB962C8B-B14F-4D97-AF65-F5344CB8AC3E}">
        <p14:creationId xmlns:p14="http://schemas.microsoft.com/office/powerpoint/2010/main" val="104653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Comic Sans MS" panose="030F0702030302020204" pitchFamily="66" charset="0"/>
              </a:rPr>
              <a:t>Religion </a:t>
            </a:r>
            <a:endParaRPr lang="en-US" b="1" dirty="0">
              <a:solidFill>
                <a:srgbClr val="00B0F0"/>
              </a:solidFill>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US" dirty="0" smtClean="0"/>
              <a:t>It is hard to believe this is the last day of March.  Holy week begins this Sunday 4/5 with Palm Sunday.  Although we won’t be gathering together as we usually do I would like us to take some time today to prepare for the celebration of Easter.</a:t>
            </a:r>
          </a:p>
          <a:p>
            <a:r>
              <a:rPr lang="en-US" dirty="0" smtClean="0"/>
              <a:t>This week’s gospel is about the story of Lazarus. You can watch a video about the story of Lazarus here:</a:t>
            </a:r>
          </a:p>
          <a:p>
            <a:pPr lvl="1"/>
            <a:r>
              <a:rPr lang="en-US" dirty="0">
                <a:hlinkClick r:id="rId2"/>
              </a:rPr>
              <a:t>https://</a:t>
            </a:r>
            <a:r>
              <a:rPr lang="en-US" dirty="0" smtClean="0">
                <a:hlinkClick r:id="rId2"/>
              </a:rPr>
              <a:t>www.youtube.com/watch?v=Dca8SSxXCmM</a:t>
            </a:r>
            <a:endParaRPr lang="en-US" dirty="0" smtClean="0"/>
          </a:p>
          <a:p>
            <a:r>
              <a:rPr lang="en-US" dirty="0" smtClean="0"/>
              <a:t>Jesus risks his life to travel to Bethany so that he may help Martha, Mary and Lazarus.  Why?</a:t>
            </a:r>
          </a:p>
          <a:p>
            <a:r>
              <a:rPr lang="en-US" dirty="0" smtClean="0"/>
              <a:t>Think of the people in our communities risking their health and safety to help others.  Who are they?  Take a moment to pray for God’s protection for these brave men and women.</a:t>
            </a:r>
            <a:endParaRPr lang="en-US" dirty="0"/>
          </a:p>
        </p:txBody>
      </p:sp>
      <p:pic>
        <p:nvPicPr>
          <p:cNvPr id="4" name="Picture 3" descr="Cross II by mystica - A cross made by me!! ...enjo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737" y="202488"/>
            <a:ext cx="1162656" cy="1488200"/>
          </a:xfrm>
          <a:prstGeom prst="rect">
            <a:avLst/>
          </a:prstGeom>
        </p:spPr>
      </p:pic>
    </p:spTree>
    <p:extLst>
      <p:ext uri="{BB962C8B-B14F-4D97-AF65-F5344CB8AC3E}">
        <p14:creationId xmlns:p14="http://schemas.microsoft.com/office/powerpoint/2010/main" val="17573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Comic Sans MS" panose="030F0702030302020204" pitchFamily="66" charset="0"/>
              </a:rPr>
              <a:t>Religion </a:t>
            </a:r>
            <a:endParaRPr lang="en-US" b="1" dirty="0">
              <a:solidFill>
                <a:srgbClr val="00B0F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dirty="0" smtClean="0"/>
              <a:t>Please record another video or write a paragraph of how you have been completing your Lenten Service project this week and send it to me </a:t>
            </a:r>
            <a:r>
              <a:rPr lang="en-US" smtClean="0"/>
              <a:t>by </a:t>
            </a:r>
            <a:r>
              <a:rPr lang="en-US" smtClean="0"/>
              <a:t>Friday 4/3.  </a:t>
            </a:r>
            <a:r>
              <a:rPr lang="en-US" dirty="0" smtClean="0"/>
              <a:t>Make sure to include:</a:t>
            </a:r>
          </a:p>
          <a:p>
            <a:pPr lvl="1"/>
            <a:r>
              <a:rPr lang="en-US" dirty="0" smtClean="0"/>
              <a:t>What you have been doing as a service to your family at home.</a:t>
            </a:r>
          </a:p>
          <a:p>
            <a:pPr lvl="1"/>
            <a:r>
              <a:rPr lang="en-US" dirty="0" smtClean="0"/>
              <a:t>How it is helping.</a:t>
            </a:r>
          </a:p>
          <a:p>
            <a:pPr lvl="1"/>
            <a:r>
              <a:rPr lang="en-US" dirty="0" smtClean="0"/>
              <a:t>How you feel after you have helped serve your family.</a:t>
            </a:r>
            <a:endParaRPr lang="en-US" dirty="0"/>
          </a:p>
        </p:txBody>
      </p:sp>
      <p:pic>
        <p:nvPicPr>
          <p:cNvPr id="4" name="Picture 3" descr="Cross II by mystica - A cross made by me!! ...enjo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2737" y="202488"/>
            <a:ext cx="1162656" cy="1488200"/>
          </a:xfrm>
          <a:prstGeom prst="rect">
            <a:avLst/>
          </a:prstGeom>
        </p:spPr>
      </p:pic>
    </p:spTree>
    <p:extLst>
      <p:ext uri="{BB962C8B-B14F-4D97-AF65-F5344CB8AC3E}">
        <p14:creationId xmlns:p14="http://schemas.microsoft.com/office/powerpoint/2010/main" val="563309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latin typeface="Comic Sans MS" panose="030F0702030302020204" pitchFamily="66" charset="0"/>
              </a:rPr>
              <a:t>We Made it!</a:t>
            </a:r>
            <a:endParaRPr lang="en-US" dirty="0">
              <a:solidFill>
                <a:srgbClr val="00B05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Be well, enjoy the rest of your day!</a:t>
            </a:r>
          </a:p>
          <a:p>
            <a:endParaRPr lang="en-US" dirty="0"/>
          </a:p>
        </p:txBody>
      </p:sp>
      <p:pic>
        <p:nvPicPr>
          <p:cNvPr id="4" name="Picture 3" descr="HeLLo GoD, MaY i SPeaK To My SoN, PLeASe?: Call 131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972" y="2825884"/>
            <a:ext cx="4667504" cy="3584643"/>
          </a:xfrm>
          <a:prstGeom prst="rect">
            <a:avLst/>
          </a:prstGeom>
        </p:spPr>
      </p:pic>
    </p:spTree>
    <p:extLst>
      <p:ext uri="{BB962C8B-B14F-4D97-AF65-F5344CB8AC3E}">
        <p14:creationId xmlns:p14="http://schemas.microsoft.com/office/powerpoint/2010/main" val="223325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latin typeface="Comic Sans MS" panose="030F0702030302020204" pitchFamily="66" charset="0"/>
              </a:rPr>
              <a:t>GOOD MORNING! </a:t>
            </a:r>
            <a:endParaRPr lang="en-US" dirty="0">
              <a:solidFill>
                <a:srgbClr val="00B05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anose="030F0702030302020204" pitchFamily="66" charset="0"/>
              </a:rPr>
              <a:t>Welcome back to our remote learning classroom! </a:t>
            </a:r>
          </a:p>
          <a:p>
            <a:r>
              <a:rPr lang="en-US" dirty="0" smtClean="0">
                <a:latin typeface="Comic Sans MS" panose="030F0702030302020204" pitchFamily="66" charset="0"/>
              </a:rPr>
              <a:t>I hope yesterday went well. </a:t>
            </a:r>
          </a:p>
          <a:p>
            <a:r>
              <a:rPr lang="en-US" dirty="0" smtClean="0">
                <a:latin typeface="Comic Sans MS" panose="030F0702030302020204" pitchFamily="66" charset="0"/>
              </a:rPr>
              <a:t>Please email me and let me know what is working for you and what is not.  It will be helpful as I continue to plan our remote learning experience.</a:t>
            </a:r>
          </a:p>
          <a:p>
            <a:r>
              <a:rPr lang="en-US" dirty="0">
                <a:latin typeface="Comic Sans MS" panose="030F0702030302020204" pitchFamily="66" charset="0"/>
                <a:hlinkClick r:id="rId2"/>
              </a:rPr>
              <a:t>m</a:t>
            </a:r>
            <a:r>
              <a:rPr lang="en-US" dirty="0" smtClean="0">
                <a:latin typeface="Comic Sans MS" panose="030F0702030302020204" pitchFamily="66" charset="0"/>
                <a:hlinkClick r:id="rId2"/>
              </a:rPr>
              <a:t>rs.easler@stmaryschoolmelrose.org</a:t>
            </a:r>
            <a:endParaRPr lang="en-US" dirty="0" smtClean="0">
              <a:latin typeface="Comic Sans MS" panose="030F0702030302020204" pitchFamily="66" charset="0"/>
            </a:endParaRPr>
          </a:p>
          <a:p>
            <a:endParaRPr lang="en-US" dirty="0" smtClean="0">
              <a:latin typeface="Comic Sans MS" panose="030F0702030302020204" pitchFamily="66" charset="0"/>
            </a:endParaRPr>
          </a:p>
          <a:p>
            <a:pPr lvl="1"/>
            <a:endParaRPr lang="en-US" dirty="0" smtClean="0"/>
          </a:p>
          <a:p>
            <a:pPr lvl="1"/>
            <a:endParaRPr lang="en-US" dirty="0" smtClean="0"/>
          </a:p>
        </p:txBody>
      </p:sp>
    </p:spTree>
    <p:extLst>
      <p:ext uri="{BB962C8B-B14F-4D97-AF65-F5344CB8AC3E}">
        <p14:creationId xmlns:p14="http://schemas.microsoft.com/office/powerpoint/2010/main" val="19249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Daily Zoom Meeting Invitation</a:t>
            </a:r>
            <a:endParaRPr lang="en-US" b="1" dirty="0">
              <a:latin typeface="Comic Sans MS" panose="030F0702030302020204" pitchFamily="66" charset="0"/>
            </a:endParaRPr>
          </a:p>
        </p:txBody>
      </p:sp>
      <p:sp>
        <p:nvSpPr>
          <p:cNvPr id="3" name="Content Placeholder 2"/>
          <p:cNvSpPr>
            <a:spLocks noGrp="1"/>
          </p:cNvSpPr>
          <p:nvPr>
            <p:ph idx="1"/>
          </p:nvPr>
        </p:nvSpPr>
        <p:spPr/>
        <p:txBody>
          <a:bodyPr>
            <a:normAutofit fontScale="55000" lnSpcReduction="20000"/>
          </a:bodyPr>
          <a:lstStyle/>
          <a:p>
            <a:r>
              <a:rPr lang="en-US" dirty="0"/>
              <a:t>Bridget </a:t>
            </a:r>
            <a:r>
              <a:rPr lang="en-US" dirty="0" err="1"/>
              <a:t>Easler</a:t>
            </a:r>
            <a:r>
              <a:rPr lang="en-US" dirty="0"/>
              <a:t> is inviting you to a scheduled Zoom meeting.</a:t>
            </a:r>
          </a:p>
          <a:p>
            <a:r>
              <a:rPr lang="en-US" dirty="0"/>
              <a:t> </a:t>
            </a:r>
          </a:p>
          <a:p>
            <a:r>
              <a:rPr lang="en-US" dirty="0"/>
              <a:t>Topic: Daily Morning Meeting</a:t>
            </a:r>
          </a:p>
          <a:p>
            <a:r>
              <a:rPr lang="en-US" dirty="0"/>
              <a:t>Time: Mar 30, 2020 10:00 AM Eastern Time (US and Canada)</a:t>
            </a:r>
          </a:p>
          <a:p>
            <a:r>
              <a:rPr lang="en-US" dirty="0"/>
              <a:t>        Every day, until May 1, 2020, 33 occurrence(s)</a:t>
            </a:r>
          </a:p>
          <a:p>
            <a:r>
              <a:rPr lang="en-US" dirty="0"/>
              <a:t>        Mar 30, 2020 10:00 AM</a:t>
            </a:r>
          </a:p>
          <a:p>
            <a:r>
              <a:rPr lang="en-US" dirty="0"/>
              <a:t>Please download and import the following iCalendar (.</a:t>
            </a:r>
            <a:r>
              <a:rPr lang="en-US" dirty="0" err="1"/>
              <a:t>ics</a:t>
            </a:r>
            <a:r>
              <a:rPr lang="en-US" dirty="0"/>
              <a:t>) files to your calendar system.</a:t>
            </a:r>
          </a:p>
          <a:p>
            <a:r>
              <a:rPr lang="en-US" dirty="0"/>
              <a:t>Daily: https://us04web.zoom.us/meeting/vpQvd-CqpzkpRIXHBfBBeq-bRGiiuooRyw/ics?icsToken=98tyKuqorDsjGN2Xs1_HY7AtW6_8buHqkkNnkot_mj3HBjEeYDHRP-tXPb1NCc-B</a:t>
            </a:r>
          </a:p>
          <a:p>
            <a:r>
              <a:rPr lang="en-US" dirty="0"/>
              <a:t> </a:t>
            </a:r>
          </a:p>
          <a:p>
            <a:r>
              <a:rPr lang="en-US" dirty="0"/>
              <a:t>Join Zoom Meeting</a:t>
            </a:r>
          </a:p>
          <a:p>
            <a:r>
              <a:rPr lang="en-US" dirty="0"/>
              <a:t>https://us04web.zoom.us/j/302092923?pwd=NGNSWGVsMnAwdkVEMk9tU0ovaWhwQT09</a:t>
            </a:r>
          </a:p>
          <a:p>
            <a:r>
              <a:rPr lang="en-US" dirty="0"/>
              <a:t> </a:t>
            </a:r>
          </a:p>
          <a:p>
            <a:r>
              <a:rPr lang="en-US" dirty="0"/>
              <a:t>Meeting ID: 302 092 923</a:t>
            </a:r>
          </a:p>
          <a:p>
            <a:r>
              <a:rPr lang="en-US" dirty="0"/>
              <a:t>Password: 029117</a:t>
            </a:r>
          </a:p>
          <a:p>
            <a:endParaRPr lang="en-US" dirty="0"/>
          </a:p>
        </p:txBody>
      </p:sp>
    </p:spTree>
    <p:extLst>
      <p:ext uri="{BB962C8B-B14F-4D97-AF65-F5344CB8AC3E}">
        <p14:creationId xmlns:p14="http://schemas.microsoft.com/office/powerpoint/2010/main" val="146097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anose="030F0702030302020204" pitchFamily="66" charset="0"/>
              </a:rPr>
              <a:t>Daily Routine-At School </a:t>
            </a:r>
            <a:br>
              <a:rPr lang="en-US" dirty="0" smtClean="0">
                <a:latin typeface="Comic Sans MS" panose="030F0702030302020204" pitchFamily="66" charset="0"/>
              </a:rPr>
            </a:br>
            <a:r>
              <a:rPr lang="en-US" dirty="0" smtClean="0">
                <a:latin typeface="Comic Sans MS" panose="030F0702030302020204" pitchFamily="66" charset="0"/>
              </a:rPr>
              <a:t>(for reference)</a:t>
            </a:r>
            <a:endParaRPr lang="en-US"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7275399"/>
              </p:ext>
            </p:extLst>
          </p:nvPr>
        </p:nvGraphicFramePr>
        <p:xfrm>
          <a:off x="838200" y="1825625"/>
          <a:ext cx="10515600" cy="37084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634209738"/>
                    </a:ext>
                  </a:extLst>
                </a:gridCol>
                <a:gridCol w="2103120">
                  <a:extLst>
                    <a:ext uri="{9D8B030D-6E8A-4147-A177-3AD203B41FA5}">
                      <a16:colId xmlns:a16="http://schemas.microsoft.com/office/drawing/2014/main" val="2424283370"/>
                    </a:ext>
                  </a:extLst>
                </a:gridCol>
                <a:gridCol w="2103120">
                  <a:extLst>
                    <a:ext uri="{9D8B030D-6E8A-4147-A177-3AD203B41FA5}">
                      <a16:colId xmlns:a16="http://schemas.microsoft.com/office/drawing/2014/main" val="3237502460"/>
                    </a:ext>
                  </a:extLst>
                </a:gridCol>
                <a:gridCol w="2103120">
                  <a:extLst>
                    <a:ext uri="{9D8B030D-6E8A-4147-A177-3AD203B41FA5}">
                      <a16:colId xmlns:a16="http://schemas.microsoft.com/office/drawing/2014/main" val="3218901190"/>
                    </a:ext>
                  </a:extLst>
                </a:gridCol>
                <a:gridCol w="2103120">
                  <a:extLst>
                    <a:ext uri="{9D8B030D-6E8A-4147-A177-3AD203B41FA5}">
                      <a16:colId xmlns:a16="http://schemas.microsoft.com/office/drawing/2014/main" val="1177366473"/>
                    </a:ext>
                  </a:extLst>
                </a:gridCol>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extLst>
                  <a:ext uri="{0D108BD9-81ED-4DB2-BD59-A6C34878D82A}">
                    <a16:rowId xmlns:a16="http://schemas.microsoft.com/office/drawing/2014/main" val="581128067"/>
                  </a:ext>
                </a:extLst>
              </a:tr>
              <a:tr h="370840">
                <a:tc>
                  <a:txBody>
                    <a:bodyPr/>
                    <a:lstStyle/>
                    <a:p>
                      <a:r>
                        <a:rPr lang="en-US" dirty="0" smtClean="0"/>
                        <a:t>Morning math</a:t>
                      </a:r>
                      <a:endParaRPr lang="en-US" dirty="0"/>
                    </a:p>
                  </a:txBody>
                  <a:tcPr/>
                </a:tc>
                <a:tc>
                  <a:txBody>
                    <a:bodyPr/>
                    <a:lstStyle/>
                    <a:p>
                      <a:r>
                        <a:rPr lang="en-US" dirty="0" smtClean="0"/>
                        <a:t>Morning Math</a:t>
                      </a:r>
                    </a:p>
                  </a:txBody>
                  <a:tcPr/>
                </a:tc>
                <a:tc>
                  <a:txBody>
                    <a:bodyPr/>
                    <a:lstStyle/>
                    <a:p>
                      <a:r>
                        <a:rPr lang="en-US" dirty="0" smtClean="0"/>
                        <a:t>Morning Math</a:t>
                      </a:r>
                      <a:endParaRPr lang="en-US" dirty="0"/>
                    </a:p>
                  </a:txBody>
                  <a:tcPr/>
                </a:tc>
                <a:tc>
                  <a:txBody>
                    <a:bodyPr/>
                    <a:lstStyle/>
                    <a:p>
                      <a:r>
                        <a:rPr lang="en-US" dirty="0" smtClean="0"/>
                        <a:t>Morning Math</a:t>
                      </a:r>
                      <a:endParaRPr lang="en-US" dirty="0"/>
                    </a:p>
                  </a:txBody>
                  <a:tcPr/>
                </a:tc>
                <a:tc>
                  <a:txBody>
                    <a:bodyPr/>
                    <a:lstStyle/>
                    <a:p>
                      <a:r>
                        <a:rPr lang="en-US" dirty="0" smtClean="0"/>
                        <a:t>Morning Math</a:t>
                      </a:r>
                      <a:endParaRPr lang="en-US" dirty="0"/>
                    </a:p>
                  </a:txBody>
                  <a:tcPr/>
                </a:tc>
                <a:extLst>
                  <a:ext uri="{0D108BD9-81ED-4DB2-BD59-A6C34878D82A}">
                    <a16:rowId xmlns:a16="http://schemas.microsoft.com/office/drawing/2014/main" val="162823620"/>
                  </a:ext>
                </a:extLst>
              </a:tr>
              <a:tr h="370840">
                <a:tc>
                  <a:txBody>
                    <a:bodyPr/>
                    <a:lstStyle/>
                    <a:p>
                      <a:r>
                        <a:rPr lang="en-US" dirty="0" smtClean="0"/>
                        <a:t>Writers Workshop</a:t>
                      </a:r>
                    </a:p>
                  </a:txBody>
                  <a:tcPr/>
                </a:tc>
                <a:tc>
                  <a:txBody>
                    <a:bodyPr/>
                    <a:lstStyle/>
                    <a:p>
                      <a:r>
                        <a:rPr lang="en-US" dirty="0" smtClean="0"/>
                        <a:t>Math</a:t>
                      </a:r>
                      <a:endParaRPr lang="en-US" dirty="0"/>
                    </a:p>
                  </a:txBody>
                  <a:tcPr/>
                </a:tc>
                <a:tc>
                  <a:txBody>
                    <a:bodyPr/>
                    <a:lstStyle/>
                    <a:p>
                      <a:r>
                        <a:rPr lang="en-US" dirty="0" smtClean="0"/>
                        <a:t>Math</a:t>
                      </a:r>
                    </a:p>
                  </a:txBody>
                  <a:tcPr/>
                </a:tc>
                <a:tc>
                  <a:txBody>
                    <a:bodyPr/>
                    <a:lstStyle/>
                    <a:p>
                      <a:r>
                        <a:rPr lang="en-US" dirty="0" smtClean="0"/>
                        <a:t>Math</a:t>
                      </a:r>
                      <a:endParaRPr lang="en-US" dirty="0"/>
                    </a:p>
                  </a:txBody>
                  <a:tcPr/>
                </a:tc>
                <a:tc>
                  <a:txBody>
                    <a:bodyPr/>
                    <a:lstStyle/>
                    <a:p>
                      <a:r>
                        <a:rPr lang="en-US" dirty="0" smtClean="0"/>
                        <a:t>Math</a:t>
                      </a:r>
                    </a:p>
                  </a:txBody>
                  <a:tcPr/>
                </a:tc>
                <a:extLst>
                  <a:ext uri="{0D108BD9-81ED-4DB2-BD59-A6C34878D82A}">
                    <a16:rowId xmlns:a16="http://schemas.microsoft.com/office/drawing/2014/main" val="3478905103"/>
                  </a:ext>
                </a:extLst>
              </a:tr>
              <a:tr h="370840">
                <a:tc>
                  <a:txBody>
                    <a:bodyPr/>
                    <a:lstStyle/>
                    <a:p>
                      <a:r>
                        <a:rPr lang="en-US" dirty="0" smtClean="0"/>
                        <a:t>Snack break</a:t>
                      </a:r>
                    </a:p>
                  </a:txBody>
                  <a:tcPr/>
                </a:tc>
                <a:tc>
                  <a:txBody>
                    <a:bodyPr/>
                    <a:lstStyle/>
                    <a:p>
                      <a:r>
                        <a:rPr lang="en-US" dirty="0" smtClean="0"/>
                        <a:t>PE</a:t>
                      </a:r>
                      <a:endParaRPr lang="en-US" dirty="0"/>
                    </a:p>
                  </a:txBody>
                  <a:tcPr/>
                </a:tc>
                <a:tc>
                  <a:txBody>
                    <a:bodyPr/>
                    <a:lstStyle/>
                    <a:p>
                      <a:r>
                        <a:rPr lang="en-US" dirty="0" smtClean="0"/>
                        <a:t>Prayer/Service</a:t>
                      </a:r>
                      <a:endParaRPr lang="en-US" dirty="0"/>
                    </a:p>
                  </a:txBody>
                  <a:tcPr/>
                </a:tc>
                <a:tc>
                  <a:txBody>
                    <a:bodyPr/>
                    <a:lstStyle/>
                    <a:p>
                      <a:r>
                        <a:rPr lang="en-US" dirty="0" smtClean="0"/>
                        <a:t>Snack break</a:t>
                      </a:r>
                      <a:endParaRPr lang="en-US" dirty="0"/>
                    </a:p>
                  </a:txBody>
                  <a:tcPr/>
                </a:tc>
                <a:tc>
                  <a:txBody>
                    <a:bodyPr/>
                    <a:lstStyle/>
                    <a:p>
                      <a:r>
                        <a:rPr lang="en-US" dirty="0" smtClean="0"/>
                        <a:t>Snack break</a:t>
                      </a:r>
                    </a:p>
                  </a:txBody>
                  <a:tcPr/>
                </a:tc>
                <a:extLst>
                  <a:ext uri="{0D108BD9-81ED-4DB2-BD59-A6C34878D82A}">
                    <a16:rowId xmlns:a16="http://schemas.microsoft.com/office/drawing/2014/main" val="4018856919"/>
                  </a:ext>
                </a:extLst>
              </a:tr>
              <a:tr h="370840">
                <a:tc>
                  <a:txBody>
                    <a:bodyPr/>
                    <a:lstStyle/>
                    <a:p>
                      <a:r>
                        <a:rPr lang="en-US" dirty="0" smtClean="0"/>
                        <a:t>Social Studies</a:t>
                      </a:r>
                      <a:endParaRPr lang="en-US" dirty="0"/>
                    </a:p>
                  </a:txBody>
                  <a:tcPr/>
                </a:tc>
                <a:tc>
                  <a:txBody>
                    <a:bodyPr/>
                    <a:lstStyle/>
                    <a:p>
                      <a:r>
                        <a:rPr lang="en-US" dirty="0" smtClean="0"/>
                        <a:t>Snack</a:t>
                      </a:r>
                      <a:r>
                        <a:rPr lang="en-US" baseline="0" dirty="0" smtClean="0"/>
                        <a:t> Break</a:t>
                      </a:r>
                      <a:endParaRPr lang="en-US" dirty="0"/>
                    </a:p>
                  </a:txBody>
                  <a:tcPr/>
                </a:tc>
                <a:tc>
                  <a:txBody>
                    <a:bodyPr/>
                    <a:lstStyle/>
                    <a:p>
                      <a:r>
                        <a:rPr lang="en-US" dirty="0" smtClean="0"/>
                        <a:t>Snack</a:t>
                      </a:r>
                      <a:r>
                        <a:rPr lang="en-US" baseline="0" dirty="0" smtClean="0"/>
                        <a:t> Break</a:t>
                      </a:r>
                      <a:endParaRPr lang="en-US" dirty="0"/>
                    </a:p>
                  </a:txBody>
                  <a:tcPr/>
                </a:tc>
                <a:tc>
                  <a:txBody>
                    <a:bodyPr/>
                    <a:lstStyle/>
                    <a:p>
                      <a:r>
                        <a:rPr lang="en-US" dirty="0" smtClean="0"/>
                        <a:t>Writers</a:t>
                      </a:r>
                      <a:r>
                        <a:rPr lang="en-US" baseline="0" dirty="0" smtClean="0"/>
                        <a:t> Workshop</a:t>
                      </a:r>
                      <a:endParaRPr lang="en-US" dirty="0"/>
                    </a:p>
                  </a:txBody>
                  <a:tcPr/>
                </a:tc>
                <a:tc>
                  <a:txBody>
                    <a:bodyPr/>
                    <a:lstStyle/>
                    <a:p>
                      <a:r>
                        <a:rPr lang="en-US" dirty="0" smtClean="0"/>
                        <a:t>Writers</a:t>
                      </a:r>
                      <a:r>
                        <a:rPr lang="en-US" baseline="0" dirty="0" smtClean="0"/>
                        <a:t> Workshop</a:t>
                      </a:r>
                      <a:endParaRPr lang="en-US" dirty="0"/>
                    </a:p>
                  </a:txBody>
                  <a:tcPr/>
                </a:tc>
                <a:extLst>
                  <a:ext uri="{0D108BD9-81ED-4DB2-BD59-A6C34878D82A}">
                    <a16:rowId xmlns:a16="http://schemas.microsoft.com/office/drawing/2014/main" val="2818127412"/>
                  </a:ext>
                </a:extLst>
              </a:tr>
              <a:tr h="370840">
                <a:tc>
                  <a:txBody>
                    <a:bodyPr/>
                    <a:lstStyle/>
                    <a:p>
                      <a:r>
                        <a:rPr lang="en-US" dirty="0" smtClean="0"/>
                        <a:t>Science</a:t>
                      </a:r>
                      <a:endParaRPr lang="en-US" dirty="0"/>
                    </a:p>
                  </a:txBody>
                  <a:tcPr/>
                </a:tc>
                <a:tc>
                  <a:txBody>
                    <a:bodyPr/>
                    <a:lstStyle/>
                    <a:p>
                      <a:r>
                        <a:rPr lang="en-US" dirty="0" smtClean="0"/>
                        <a:t>Social</a:t>
                      </a:r>
                      <a:r>
                        <a:rPr lang="en-US" baseline="0" dirty="0" smtClean="0"/>
                        <a:t> Studies</a:t>
                      </a:r>
                      <a:endParaRPr lang="en-US" dirty="0"/>
                    </a:p>
                  </a:txBody>
                  <a:tcPr/>
                </a:tc>
                <a:tc>
                  <a:txBody>
                    <a:bodyPr/>
                    <a:lstStyle/>
                    <a:p>
                      <a:r>
                        <a:rPr lang="en-US" dirty="0" smtClean="0"/>
                        <a:t>Social</a:t>
                      </a:r>
                      <a:r>
                        <a:rPr lang="en-US" baseline="0" dirty="0" smtClean="0"/>
                        <a:t> Studies</a:t>
                      </a:r>
                    </a:p>
                  </a:txBody>
                  <a:tcPr/>
                </a:tc>
                <a:tc>
                  <a:txBody>
                    <a:bodyPr/>
                    <a:lstStyle/>
                    <a:p>
                      <a:r>
                        <a:rPr lang="en-US" dirty="0" smtClean="0"/>
                        <a:t>Social</a:t>
                      </a:r>
                      <a:r>
                        <a:rPr lang="en-US" baseline="0" dirty="0" smtClean="0"/>
                        <a:t> Studies</a:t>
                      </a:r>
                      <a:endParaRPr lang="en-US" dirty="0"/>
                    </a:p>
                  </a:txBody>
                  <a:tcPr/>
                </a:tc>
                <a:tc>
                  <a:txBody>
                    <a:bodyPr/>
                    <a:lstStyle/>
                    <a:p>
                      <a:r>
                        <a:rPr lang="en-US" dirty="0" smtClean="0"/>
                        <a:t>Social Studies</a:t>
                      </a:r>
                    </a:p>
                  </a:txBody>
                  <a:tcPr/>
                </a:tc>
                <a:extLst>
                  <a:ext uri="{0D108BD9-81ED-4DB2-BD59-A6C34878D82A}">
                    <a16:rowId xmlns:a16="http://schemas.microsoft.com/office/drawing/2014/main" val="2249960514"/>
                  </a:ext>
                </a:extLst>
              </a:tr>
              <a:tr h="370840">
                <a:tc>
                  <a:txBody>
                    <a:bodyPr/>
                    <a:lstStyle/>
                    <a:p>
                      <a:r>
                        <a:rPr lang="en-US" dirty="0" smtClean="0"/>
                        <a:t>Spanish</a:t>
                      </a:r>
                      <a:endParaRPr lang="en-US" dirty="0"/>
                    </a:p>
                  </a:txBody>
                  <a:tcPr/>
                </a:tc>
                <a:tc>
                  <a:txBody>
                    <a:bodyPr/>
                    <a:lstStyle/>
                    <a:p>
                      <a:r>
                        <a:rPr lang="en-US" dirty="0" smtClean="0"/>
                        <a:t>Science</a:t>
                      </a:r>
                      <a:endParaRPr lang="en-US" dirty="0"/>
                    </a:p>
                  </a:txBody>
                  <a:tcPr/>
                </a:tc>
                <a:tc>
                  <a:txBody>
                    <a:bodyPr/>
                    <a:lstStyle/>
                    <a:p>
                      <a:r>
                        <a:rPr lang="en-US" dirty="0" smtClean="0"/>
                        <a:t>Science</a:t>
                      </a:r>
                      <a:endParaRPr lang="en-US" dirty="0"/>
                    </a:p>
                  </a:txBody>
                  <a:tcPr/>
                </a:tc>
                <a:tc>
                  <a:txBody>
                    <a:bodyPr/>
                    <a:lstStyle/>
                    <a:p>
                      <a:r>
                        <a:rPr lang="en-US" dirty="0" smtClean="0"/>
                        <a:t>Science</a:t>
                      </a:r>
                      <a:endParaRPr lang="en-US" dirty="0"/>
                    </a:p>
                  </a:txBody>
                  <a:tcPr/>
                </a:tc>
                <a:tc>
                  <a:txBody>
                    <a:bodyPr/>
                    <a:lstStyle/>
                    <a:p>
                      <a:r>
                        <a:rPr lang="en-US" dirty="0" smtClean="0"/>
                        <a:t>Science</a:t>
                      </a:r>
                    </a:p>
                  </a:txBody>
                  <a:tcPr/>
                </a:tc>
                <a:extLst>
                  <a:ext uri="{0D108BD9-81ED-4DB2-BD59-A6C34878D82A}">
                    <a16:rowId xmlns:a16="http://schemas.microsoft.com/office/drawing/2014/main" val="1878992829"/>
                  </a:ext>
                </a:extLst>
              </a:tr>
              <a:tr h="370840">
                <a:tc>
                  <a:txBody>
                    <a:bodyPr/>
                    <a:lstStyle/>
                    <a:p>
                      <a:r>
                        <a:rPr lang="en-US" dirty="0" smtClean="0"/>
                        <a:t>Lunch/Recess</a:t>
                      </a:r>
                      <a:endParaRPr lang="en-US" dirty="0"/>
                    </a:p>
                  </a:txBody>
                  <a:tcPr/>
                </a:tc>
                <a:tc>
                  <a:txBody>
                    <a:bodyPr/>
                    <a:lstStyle/>
                    <a:p>
                      <a:r>
                        <a:rPr lang="en-US" dirty="0" smtClean="0"/>
                        <a:t>Lunch/Recess</a:t>
                      </a:r>
                      <a:endParaRPr lang="en-US" dirty="0"/>
                    </a:p>
                  </a:txBody>
                  <a:tcPr/>
                </a:tc>
                <a:tc>
                  <a:txBody>
                    <a:bodyPr/>
                    <a:lstStyle/>
                    <a:p>
                      <a:r>
                        <a:rPr lang="en-US" dirty="0" smtClean="0"/>
                        <a:t>Lunch/Recess</a:t>
                      </a:r>
                      <a:endParaRPr lang="en-US" dirty="0"/>
                    </a:p>
                  </a:txBody>
                  <a:tcPr/>
                </a:tc>
                <a:tc>
                  <a:txBody>
                    <a:bodyPr/>
                    <a:lstStyle/>
                    <a:p>
                      <a:r>
                        <a:rPr lang="en-US" dirty="0" smtClean="0"/>
                        <a:t>Lunch/Recess</a:t>
                      </a:r>
                      <a:endParaRPr lang="en-US" dirty="0"/>
                    </a:p>
                  </a:txBody>
                  <a:tcPr/>
                </a:tc>
                <a:tc>
                  <a:txBody>
                    <a:bodyPr/>
                    <a:lstStyle/>
                    <a:p>
                      <a:r>
                        <a:rPr lang="en-US" dirty="0" smtClean="0"/>
                        <a:t>Lunch/Recess</a:t>
                      </a:r>
                      <a:endParaRPr lang="en-US" dirty="0"/>
                    </a:p>
                  </a:txBody>
                  <a:tcPr/>
                </a:tc>
                <a:extLst>
                  <a:ext uri="{0D108BD9-81ED-4DB2-BD59-A6C34878D82A}">
                    <a16:rowId xmlns:a16="http://schemas.microsoft.com/office/drawing/2014/main" val="3955757799"/>
                  </a:ext>
                </a:extLst>
              </a:tr>
              <a:tr h="370840">
                <a:tc>
                  <a:txBody>
                    <a:bodyPr/>
                    <a:lstStyle/>
                    <a:p>
                      <a:r>
                        <a:rPr lang="en-US" dirty="0" smtClean="0"/>
                        <a:t>Math</a:t>
                      </a:r>
                    </a:p>
                  </a:txBody>
                  <a:tcPr/>
                </a:tc>
                <a:tc>
                  <a:txBody>
                    <a:bodyPr/>
                    <a:lstStyle/>
                    <a:p>
                      <a:r>
                        <a:rPr lang="en-US" dirty="0" smtClean="0"/>
                        <a:t>Readers Workshop</a:t>
                      </a:r>
                      <a:endParaRPr lang="en-US" dirty="0"/>
                    </a:p>
                  </a:txBody>
                  <a:tcPr/>
                </a:tc>
                <a:tc>
                  <a:txBody>
                    <a:bodyPr/>
                    <a:lstStyle/>
                    <a:p>
                      <a:r>
                        <a:rPr lang="en-US" dirty="0" smtClean="0"/>
                        <a:t>Readers</a:t>
                      </a:r>
                      <a:r>
                        <a:rPr lang="en-US" baseline="0" dirty="0" smtClean="0"/>
                        <a:t> Workshop</a:t>
                      </a:r>
                      <a:endParaRPr lang="en-US" dirty="0"/>
                    </a:p>
                  </a:txBody>
                  <a:tcPr/>
                </a:tc>
                <a:tc>
                  <a:txBody>
                    <a:bodyPr/>
                    <a:lstStyle/>
                    <a:p>
                      <a:r>
                        <a:rPr lang="en-US" dirty="0" smtClean="0"/>
                        <a:t>Choir</a:t>
                      </a:r>
                      <a:endParaRPr lang="en-US" dirty="0"/>
                    </a:p>
                  </a:txBody>
                  <a:tcPr/>
                </a:tc>
                <a:tc>
                  <a:txBody>
                    <a:bodyPr/>
                    <a:lstStyle/>
                    <a:p>
                      <a:r>
                        <a:rPr lang="en-US" dirty="0" smtClean="0"/>
                        <a:t>Readers Workshop</a:t>
                      </a:r>
                      <a:endParaRPr lang="en-US" dirty="0"/>
                    </a:p>
                  </a:txBody>
                  <a:tcPr/>
                </a:tc>
                <a:extLst>
                  <a:ext uri="{0D108BD9-81ED-4DB2-BD59-A6C34878D82A}">
                    <a16:rowId xmlns:a16="http://schemas.microsoft.com/office/drawing/2014/main" val="112851279"/>
                  </a:ext>
                </a:extLst>
              </a:tr>
              <a:tr h="370840">
                <a:tc>
                  <a:txBody>
                    <a:bodyPr/>
                    <a:lstStyle/>
                    <a:p>
                      <a:r>
                        <a:rPr lang="en-US" dirty="0" smtClean="0"/>
                        <a:t>Readers</a:t>
                      </a:r>
                      <a:r>
                        <a:rPr lang="en-US" baseline="0" dirty="0" smtClean="0"/>
                        <a:t> Workshop</a:t>
                      </a:r>
                      <a:endParaRPr lang="en-US" dirty="0"/>
                    </a:p>
                  </a:txBody>
                  <a:tcPr/>
                </a:tc>
                <a:tc>
                  <a:txBody>
                    <a:bodyPr/>
                    <a:lstStyle/>
                    <a:p>
                      <a:r>
                        <a:rPr lang="en-US" dirty="0" smtClean="0"/>
                        <a:t>Religion</a:t>
                      </a:r>
                      <a:endParaRPr lang="en-US" dirty="0"/>
                    </a:p>
                  </a:txBody>
                  <a:tcPr/>
                </a:tc>
                <a:tc>
                  <a:txBody>
                    <a:bodyPr/>
                    <a:lstStyle/>
                    <a:p>
                      <a:r>
                        <a:rPr lang="en-US" dirty="0" smtClean="0"/>
                        <a:t>Art</a:t>
                      </a:r>
                      <a:endParaRPr lang="en-US" dirty="0"/>
                    </a:p>
                  </a:txBody>
                  <a:tcPr/>
                </a:tc>
                <a:tc>
                  <a:txBody>
                    <a:bodyPr/>
                    <a:lstStyle/>
                    <a:p>
                      <a:r>
                        <a:rPr lang="en-US" dirty="0" smtClean="0"/>
                        <a:t>Readers Workshop</a:t>
                      </a:r>
                      <a:endParaRPr lang="en-US" dirty="0"/>
                    </a:p>
                  </a:txBody>
                  <a:tcPr/>
                </a:tc>
                <a:tc>
                  <a:txBody>
                    <a:bodyPr/>
                    <a:lstStyle/>
                    <a:p>
                      <a:r>
                        <a:rPr lang="en-US" dirty="0" smtClean="0"/>
                        <a:t>Spanish</a:t>
                      </a:r>
                      <a:endParaRPr lang="en-US" dirty="0"/>
                    </a:p>
                  </a:txBody>
                  <a:tcPr/>
                </a:tc>
                <a:extLst>
                  <a:ext uri="{0D108BD9-81ED-4DB2-BD59-A6C34878D82A}">
                    <a16:rowId xmlns:a16="http://schemas.microsoft.com/office/drawing/2014/main" val="658623437"/>
                  </a:ext>
                </a:extLst>
              </a:tr>
            </a:tbl>
          </a:graphicData>
        </a:graphic>
      </p:graphicFrame>
    </p:spTree>
    <p:extLst>
      <p:ext uri="{BB962C8B-B14F-4D97-AF65-F5344CB8AC3E}">
        <p14:creationId xmlns:p14="http://schemas.microsoft.com/office/powerpoint/2010/main" val="375429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anose="030F0702030302020204" pitchFamily="66" charset="0"/>
              </a:rPr>
              <a:t>Ideas for Possible Daily Routine </a:t>
            </a:r>
            <a:br>
              <a:rPr lang="en-US" dirty="0" smtClean="0">
                <a:latin typeface="Comic Sans MS" panose="030F0702030302020204" pitchFamily="66" charset="0"/>
              </a:rPr>
            </a:br>
            <a:r>
              <a:rPr lang="en-US" dirty="0" smtClean="0">
                <a:latin typeface="Comic Sans MS" panose="030F0702030302020204" pitchFamily="66" charset="0"/>
              </a:rPr>
              <a:t>At Home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t>After breakfast get settled at workspace and complete Morning Math on blank paper.</a:t>
            </a:r>
          </a:p>
          <a:p>
            <a:r>
              <a:rPr lang="en-US" dirty="0" smtClean="0"/>
              <a:t>Work on subject assignments, if questions email me I will be checking my email on the hour.</a:t>
            </a:r>
          </a:p>
          <a:p>
            <a:r>
              <a:rPr lang="en-US" dirty="0" smtClean="0"/>
              <a:t>Take a snack break/</a:t>
            </a:r>
            <a:r>
              <a:rPr lang="en-US" dirty="0" err="1" smtClean="0"/>
              <a:t>Facetime</a:t>
            </a:r>
            <a:r>
              <a:rPr lang="en-US" dirty="0" smtClean="0"/>
              <a:t> a friend </a:t>
            </a:r>
            <a:r>
              <a:rPr lang="en-US" dirty="0" smtClean="0">
                <a:sym typeface="Wingdings" panose="05000000000000000000" pitchFamily="2" charset="2"/>
              </a:rPr>
              <a:t></a:t>
            </a:r>
          </a:p>
          <a:p>
            <a:r>
              <a:rPr lang="en-US" dirty="0" smtClean="0"/>
              <a:t>If you can get outside for a quick break, do it.</a:t>
            </a:r>
          </a:p>
          <a:p>
            <a:r>
              <a:rPr lang="en-US" dirty="0" smtClean="0"/>
              <a:t>Continue working on assignments, if you sent questions check email for answer from me.</a:t>
            </a:r>
          </a:p>
          <a:p>
            <a:r>
              <a:rPr lang="en-US" dirty="0" smtClean="0"/>
              <a:t>Lunch-</a:t>
            </a:r>
            <a:r>
              <a:rPr lang="en-US" dirty="0" err="1" smtClean="0"/>
              <a:t>Buen</a:t>
            </a:r>
            <a:r>
              <a:rPr lang="en-US" dirty="0" smtClean="0"/>
              <a:t> </a:t>
            </a:r>
            <a:r>
              <a:rPr lang="en-US" dirty="0" err="1" smtClean="0"/>
              <a:t>Provecho</a:t>
            </a:r>
            <a:r>
              <a:rPr lang="en-US" dirty="0" smtClean="0"/>
              <a:t> (Enjoy your meal!)</a:t>
            </a:r>
          </a:p>
          <a:p>
            <a:r>
              <a:rPr lang="en-US" dirty="0" smtClean="0"/>
              <a:t>Reading time, 20 minutes (at least) after lunch</a:t>
            </a:r>
          </a:p>
          <a:p>
            <a:r>
              <a:rPr lang="en-US" dirty="0" smtClean="0"/>
              <a:t>If you can get back outside for a break, do it</a:t>
            </a:r>
          </a:p>
          <a:p>
            <a:r>
              <a:rPr lang="en-US" dirty="0" smtClean="0"/>
              <a:t>Finish up any assignments, enjoy the rest of your day!</a:t>
            </a:r>
          </a:p>
        </p:txBody>
      </p:sp>
    </p:spTree>
    <p:extLst>
      <p:ext uri="{BB962C8B-B14F-4D97-AF65-F5344CB8AC3E}">
        <p14:creationId xmlns:p14="http://schemas.microsoft.com/office/powerpoint/2010/main" val="68163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Morning Math </a:t>
            </a:r>
            <a:endParaRPr lang="en-US" b="1" dirty="0">
              <a:solidFill>
                <a:srgbClr val="FFC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a:t>Please answer the daily questions from this morning math work on a blank paper with your name and title </a:t>
            </a:r>
            <a:r>
              <a:rPr lang="en-US" dirty="0" smtClean="0"/>
              <a:t>MW18.</a:t>
            </a:r>
          </a:p>
          <a:p>
            <a:r>
              <a:rPr lang="en-US" dirty="0" smtClean="0"/>
              <a:t>Click </a:t>
            </a:r>
            <a:r>
              <a:rPr lang="en-US" dirty="0"/>
              <a:t>the PDF file to open the morning math worksheet.  </a:t>
            </a:r>
            <a:r>
              <a:rPr lang="en-US" b="1" dirty="0"/>
              <a:t>You do not have to print this</a:t>
            </a:r>
            <a:r>
              <a:rPr lang="en-US" dirty="0"/>
              <a:t>.  You can solve the problems by reading them on screen and solving them on paper</a:t>
            </a:r>
            <a:r>
              <a:rPr lang="en-US" dirty="0" smtClean="0"/>
              <a:t>.</a:t>
            </a:r>
            <a:endParaRPr lang="en-US" dirty="0"/>
          </a:p>
        </p:txBody>
      </p:sp>
      <p:pic>
        <p:nvPicPr>
          <p:cNvPr id="6" name="Picture 5" descr="WEBS DE MATEMÁTICAS | AREATABLET.Recursos Educativos T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47" y="365125"/>
            <a:ext cx="1438478" cy="1304383"/>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3973140775"/>
              </p:ext>
            </p:extLst>
          </p:nvPr>
        </p:nvGraphicFramePr>
        <p:xfrm>
          <a:off x="4374237" y="4452830"/>
          <a:ext cx="2211388" cy="1724133"/>
        </p:xfrm>
        <a:graphic>
          <a:graphicData uri="http://schemas.openxmlformats.org/presentationml/2006/ole">
            <mc:AlternateContent xmlns:mc="http://schemas.openxmlformats.org/markup-compatibility/2006">
              <mc:Choice xmlns:v="urn:schemas-microsoft-com:vml" Requires="v">
                <p:oleObj spid="_x0000_s1057" name="Packager Shell Object" showAsIcon="1" r:id="rId4" imgW="561240" imgH="437400" progId="Package">
                  <p:embed/>
                </p:oleObj>
              </mc:Choice>
              <mc:Fallback>
                <p:oleObj name="Packager Shell Object" showAsIcon="1" r:id="rId4" imgW="561240" imgH="437400" progId="Package">
                  <p:embed/>
                  <p:pic>
                    <p:nvPicPr>
                      <p:cNvPr id="0" name=""/>
                      <p:cNvPicPr/>
                      <p:nvPr/>
                    </p:nvPicPr>
                    <p:blipFill>
                      <a:blip r:embed="rId5"/>
                      <a:stretch>
                        <a:fillRect/>
                      </a:stretch>
                    </p:blipFill>
                    <p:spPr>
                      <a:xfrm>
                        <a:off x="4374237" y="4452830"/>
                        <a:ext cx="2211388" cy="1724133"/>
                      </a:xfrm>
                      <a:prstGeom prst="rect">
                        <a:avLst/>
                      </a:prstGeom>
                    </p:spPr>
                  </p:pic>
                </p:oleObj>
              </mc:Fallback>
            </mc:AlternateContent>
          </a:graphicData>
        </a:graphic>
      </p:graphicFrame>
    </p:spTree>
    <p:extLst>
      <p:ext uri="{BB962C8B-B14F-4D97-AF65-F5344CB8AC3E}">
        <p14:creationId xmlns:p14="http://schemas.microsoft.com/office/powerpoint/2010/main" val="319471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 Helper Notes</a:t>
            </a:r>
            <a:endParaRPr lang="en-US" b="1" dirty="0">
              <a:solidFill>
                <a:srgbClr val="FFC000"/>
              </a:solidFill>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t>Converting metric measurement:</a:t>
            </a:r>
          </a:p>
          <a:p>
            <a:pPr lvl="1"/>
            <a:r>
              <a:rPr lang="en-US" dirty="0" smtClean="0"/>
              <a:t>10mm = 1 cm</a:t>
            </a:r>
          </a:p>
          <a:p>
            <a:pPr lvl="1"/>
            <a:r>
              <a:rPr lang="en-US" dirty="0" smtClean="0"/>
              <a:t>100mm = 1 m</a:t>
            </a:r>
          </a:p>
          <a:p>
            <a:pPr lvl="1"/>
            <a:r>
              <a:rPr lang="en-US" dirty="0" smtClean="0"/>
              <a:t>100 cm = 1 </a:t>
            </a:r>
            <a:r>
              <a:rPr lang="en-US" dirty="0"/>
              <a:t>m</a:t>
            </a:r>
            <a:endParaRPr lang="en-US" dirty="0" smtClean="0"/>
          </a:p>
          <a:p>
            <a:pPr lvl="1"/>
            <a:r>
              <a:rPr lang="en-US" dirty="0" smtClean="0"/>
              <a:t>100 m= 1 km</a:t>
            </a:r>
          </a:p>
          <a:p>
            <a:pPr lvl="1"/>
            <a:endParaRPr lang="en-US" dirty="0"/>
          </a:p>
          <a:p>
            <a:r>
              <a:rPr lang="en-US" dirty="0" smtClean="0"/>
              <a:t>When writing a number with a decimal as a fraction read the number aloud.  The label you give your decimal will be the denominator, as in:</a:t>
            </a:r>
          </a:p>
          <a:p>
            <a:r>
              <a:rPr lang="en-US" dirty="0" smtClean="0"/>
              <a:t>6.020  I read this number as 6 and 20 thousandths so I would write it as a mixed number of 6 </a:t>
            </a:r>
            <a:r>
              <a:rPr lang="en-US" sz="2000" dirty="0" smtClean="0"/>
              <a:t>20/1000.  </a:t>
            </a:r>
            <a:r>
              <a:rPr lang="en-US" dirty="0" smtClean="0"/>
              <a:t>The whole number (the number to the left of the decimal is written as you would regularly and the decimal (the numbers to the right of the decimals) are written as the fraction part of the whole number.</a:t>
            </a:r>
          </a:p>
          <a:p>
            <a:r>
              <a:rPr lang="en-US" dirty="0" smtClean="0"/>
              <a:t>If there is not a number to the left of the decimals as in .25 you would write it as a fraction the way it is read (25 hundredths) 25/100</a:t>
            </a:r>
            <a:endParaRPr lang="en-US" dirty="0"/>
          </a:p>
        </p:txBody>
      </p:sp>
    </p:spTree>
    <p:extLst>
      <p:ext uri="{BB962C8B-B14F-4D97-AF65-F5344CB8AC3E}">
        <p14:creationId xmlns:p14="http://schemas.microsoft.com/office/powerpoint/2010/main" val="298721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 </a:t>
            </a:r>
            <a:endParaRPr lang="en-US" b="1" dirty="0">
              <a:solidFill>
                <a:srgbClr val="FFC00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dirty="0"/>
              <a:t>To find today’s assignment go to IXL and sign on.</a:t>
            </a:r>
          </a:p>
          <a:p>
            <a:pPr lvl="1"/>
            <a:r>
              <a:rPr lang="en-US" dirty="0"/>
              <a:t>Click on the Learning Tab</a:t>
            </a:r>
          </a:p>
          <a:p>
            <a:pPr lvl="2"/>
            <a:r>
              <a:rPr lang="en-US" dirty="0"/>
              <a:t>Click on the Math Tab</a:t>
            </a:r>
          </a:p>
          <a:p>
            <a:pPr lvl="3"/>
            <a:r>
              <a:rPr lang="en-US" dirty="0"/>
              <a:t>Click on Skill plans</a:t>
            </a:r>
          </a:p>
          <a:p>
            <a:pPr lvl="3"/>
            <a:r>
              <a:rPr lang="en-US" dirty="0"/>
              <a:t>Click on 5</a:t>
            </a:r>
            <a:r>
              <a:rPr lang="en-US" baseline="30000" dirty="0"/>
              <a:t>th</a:t>
            </a:r>
            <a:r>
              <a:rPr lang="en-US" dirty="0"/>
              <a:t> Grade Spring Spotlight</a:t>
            </a:r>
          </a:p>
          <a:p>
            <a:pPr lvl="3"/>
            <a:r>
              <a:rPr lang="en-US" dirty="0"/>
              <a:t>Complete </a:t>
            </a:r>
            <a:r>
              <a:rPr lang="en-US" dirty="0" smtClean="0"/>
              <a:t>Week 1, Day 2</a:t>
            </a:r>
            <a:endParaRPr lang="en-US" dirty="0"/>
          </a:p>
          <a:p>
            <a:pPr lvl="4"/>
            <a:r>
              <a:rPr lang="en-US" b="1" dirty="0" smtClean="0"/>
              <a:t>Division with decimal quotients AND complete a table for a 2-variable relationship</a:t>
            </a:r>
            <a:endParaRPr lang="en-US" b="1" dirty="0"/>
          </a:p>
          <a:p>
            <a:r>
              <a:rPr lang="en-US" dirty="0"/>
              <a:t>These two assignments are to be completed by 3:00PM on </a:t>
            </a:r>
            <a:r>
              <a:rPr lang="en-US" b="1" dirty="0" smtClean="0"/>
              <a:t>Tuesday</a:t>
            </a:r>
            <a:r>
              <a:rPr lang="en-US" dirty="0" smtClean="0"/>
              <a:t> </a:t>
            </a:r>
            <a:r>
              <a:rPr lang="en-US" dirty="0"/>
              <a:t>afternoon.  (*completed means you have worked on each topic for at least 20 minutes)</a:t>
            </a:r>
          </a:p>
          <a:p>
            <a:r>
              <a:rPr lang="en-US" dirty="0"/>
              <a:t>Please see my helper notes</a:t>
            </a:r>
            <a:r>
              <a:rPr lang="en-US" dirty="0" smtClean="0"/>
              <a:t>.</a:t>
            </a:r>
            <a:endParaRPr lang="en-US" dirty="0"/>
          </a:p>
        </p:txBody>
      </p:sp>
      <p:pic>
        <p:nvPicPr>
          <p:cNvPr id="4" name="Picture 3" descr="WEBS DE MATEMÁTICAS | AREATABLET.Recursos Educativos T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415" y="481565"/>
            <a:ext cx="1205014" cy="1092682"/>
          </a:xfrm>
          <a:prstGeom prst="rect">
            <a:avLst/>
          </a:prstGeom>
        </p:spPr>
      </p:pic>
    </p:spTree>
    <p:extLst>
      <p:ext uri="{BB962C8B-B14F-4D97-AF65-F5344CB8AC3E}">
        <p14:creationId xmlns:p14="http://schemas.microsoft.com/office/powerpoint/2010/main" val="138574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 Helper Notes</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steps to Division are:</a:t>
            </a:r>
          </a:p>
          <a:p>
            <a:pPr lvl="1"/>
            <a:r>
              <a:rPr lang="en-US" dirty="0" smtClean="0"/>
              <a:t>Divide</a:t>
            </a:r>
          </a:p>
          <a:p>
            <a:pPr lvl="1"/>
            <a:r>
              <a:rPr lang="en-US" dirty="0" smtClean="0"/>
              <a:t>Multiply</a:t>
            </a:r>
          </a:p>
          <a:p>
            <a:pPr lvl="1"/>
            <a:r>
              <a:rPr lang="en-US" dirty="0" smtClean="0"/>
              <a:t>Subtract</a:t>
            </a:r>
          </a:p>
          <a:p>
            <a:pPr lvl="1"/>
            <a:r>
              <a:rPr lang="en-US" dirty="0" smtClean="0"/>
              <a:t>Bring down</a:t>
            </a:r>
          </a:p>
          <a:p>
            <a:pPr lvl="1"/>
            <a:r>
              <a:rPr lang="en-US" dirty="0" smtClean="0"/>
              <a:t>Repeat the steps or Remainder</a:t>
            </a:r>
          </a:p>
          <a:p>
            <a:r>
              <a:rPr lang="en-US" dirty="0" smtClean="0"/>
              <a:t>The steps to dividing with a decimal in the answer change on the last step.  Instead of Repeat or remainder it is repeat or add a ghost zero.  </a:t>
            </a:r>
          </a:p>
          <a:p>
            <a:pPr lvl="1"/>
            <a:r>
              <a:rPr lang="en-US" dirty="0" smtClean="0"/>
              <a:t>Please watch this </a:t>
            </a:r>
            <a:r>
              <a:rPr lang="en-US" dirty="0" err="1"/>
              <a:t>Y</a:t>
            </a:r>
            <a:r>
              <a:rPr lang="en-US" dirty="0" err="1" smtClean="0"/>
              <a:t>outube</a:t>
            </a:r>
            <a:r>
              <a:rPr lang="en-US" dirty="0" smtClean="0"/>
              <a:t> video if you need a refresher:</a:t>
            </a:r>
          </a:p>
          <a:p>
            <a:pPr lvl="2"/>
            <a:r>
              <a:rPr lang="en-US" dirty="0">
                <a:hlinkClick r:id="rId2"/>
              </a:rPr>
              <a:t>https://</a:t>
            </a:r>
            <a:r>
              <a:rPr lang="en-US" dirty="0" smtClean="0">
                <a:hlinkClick r:id="rId2"/>
              </a:rPr>
              <a:t>www.youtube.com/watch?v=6TDLMkOCQkU</a:t>
            </a:r>
            <a:endParaRPr lang="en-US" dirty="0" smtClean="0"/>
          </a:p>
          <a:p>
            <a:r>
              <a:rPr lang="en-US" dirty="0" smtClean="0"/>
              <a:t>When you are working on the tables remember that when a letter variable comes right after a number as in 18d that means the same thing as 18 x d</a:t>
            </a:r>
          </a:p>
          <a:p>
            <a:pPr marL="0" indent="0">
              <a:buNone/>
            </a:pPr>
            <a:endParaRPr lang="en-US" dirty="0"/>
          </a:p>
        </p:txBody>
      </p:sp>
    </p:spTree>
    <p:extLst>
      <p:ext uri="{BB962C8B-B14F-4D97-AF65-F5344CB8AC3E}">
        <p14:creationId xmlns:p14="http://schemas.microsoft.com/office/powerpoint/2010/main" val="377616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1333</Words>
  <Application>Microsoft Office PowerPoint</Application>
  <PresentationFormat>Widescreen</PresentationFormat>
  <Paragraphs>158</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Comic Sans MS</vt:lpstr>
      <vt:lpstr>Wingdings</vt:lpstr>
      <vt:lpstr>Office Theme</vt:lpstr>
      <vt:lpstr>Packager Shell Object</vt:lpstr>
      <vt:lpstr>Remote Learning  SMS-Grade 5</vt:lpstr>
      <vt:lpstr>GOOD MORNING! </vt:lpstr>
      <vt:lpstr>Daily Zoom Meeting Invitation</vt:lpstr>
      <vt:lpstr>Daily Routine-At School  (for reference)</vt:lpstr>
      <vt:lpstr>Ideas for Possible Daily Routine  At Home</vt:lpstr>
      <vt:lpstr>Morning Math </vt:lpstr>
      <vt:lpstr>Math Helper Notes</vt:lpstr>
      <vt:lpstr>Math </vt:lpstr>
      <vt:lpstr>Math Helper Notes </vt:lpstr>
      <vt:lpstr>P.E. </vt:lpstr>
      <vt:lpstr>Social Studies </vt:lpstr>
      <vt:lpstr>Science </vt:lpstr>
      <vt:lpstr>Readers Workshop</vt:lpstr>
      <vt:lpstr>Religion </vt:lpstr>
      <vt:lpstr>Religion </vt:lpstr>
      <vt:lpstr>We Made it!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Learning</dc:title>
  <dc:creator>Grade 5 Teacher</dc:creator>
  <cp:lastModifiedBy>Grade 5 Teacher</cp:lastModifiedBy>
  <cp:revision>56</cp:revision>
  <dcterms:created xsi:type="dcterms:W3CDTF">2020-03-15T21:04:12Z</dcterms:created>
  <dcterms:modified xsi:type="dcterms:W3CDTF">2020-03-31T13:53:27Z</dcterms:modified>
</cp:coreProperties>
</file>