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90" r:id="rId4"/>
    <p:sldId id="263" r:id="rId5"/>
    <p:sldId id="264" r:id="rId6"/>
    <p:sldId id="265" r:id="rId7"/>
    <p:sldId id="291" r:id="rId8"/>
    <p:sldId id="281" r:id="rId9"/>
    <p:sldId id="292" r:id="rId10"/>
    <p:sldId id="278" r:id="rId11"/>
    <p:sldId id="293" r:id="rId12"/>
    <p:sldId id="294" r:id="rId13"/>
    <p:sldId id="296" r:id="rId14"/>
    <p:sldId id="27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p:normalViewPr>
  <p:slideViewPr>
    <p:cSldViewPr snapToGrid="0">
      <p:cViewPr varScale="1">
        <p:scale>
          <a:sx n="83" d="100"/>
          <a:sy n="83" d="100"/>
        </p:scale>
        <p:origin x="55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20494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0816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13301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8517B-AFA1-4B86-BF7D-712125205456}"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24303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D8517B-AFA1-4B86-BF7D-712125205456}"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97013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D8517B-AFA1-4B86-BF7D-712125205456}"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23302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D8517B-AFA1-4B86-BF7D-712125205456}"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55847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8517B-AFA1-4B86-BF7D-712125205456}"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33738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8517B-AFA1-4B86-BF7D-712125205456}"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262784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D8517B-AFA1-4B86-BF7D-712125205456}"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189464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D8517B-AFA1-4B86-BF7D-712125205456}"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7820-C08B-4490-960F-C11F8D7D7103}" type="slidenum">
              <a:rPr lang="en-US" smtClean="0"/>
              <a:t>‹#›</a:t>
            </a:fld>
            <a:endParaRPr lang="en-US"/>
          </a:p>
        </p:txBody>
      </p:sp>
    </p:spTree>
    <p:extLst>
      <p:ext uri="{BB962C8B-B14F-4D97-AF65-F5344CB8AC3E}">
        <p14:creationId xmlns:p14="http://schemas.microsoft.com/office/powerpoint/2010/main" val="347855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8517B-AFA1-4B86-BF7D-712125205456}" type="datetimeFigureOut">
              <a:rPr lang="en-US" smtClean="0"/>
              <a:t>4/1/2020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B7820-C08B-4490-960F-C11F8D7D7103}" type="slidenum">
              <a:rPr lang="en-US" smtClean="0"/>
              <a:t>‹#›</a:t>
            </a:fld>
            <a:endParaRPr lang="en-US"/>
          </a:p>
        </p:txBody>
      </p:sp>
    </p:spTree>
    <p:extLst>
      <p:ext uri="{BB962C8B-B14F-4D97-AF65-F5344CB8AC3E}">
        <p14:creationId xmlns:p14="http://schemas.microsoft.com/office/powerpoint/2010/main" val="215157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MBbforsKr6c&amp;feature=emb_tit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rs.easler@stmaryschoolmelros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0C0"/>
                </a:solidFill>
                <a:latin typeface="Comic Sans MS" panose="030F0702030302020204" pitchFamily="66" charset="0"/>
              </a:rPr>
              <a:t>Remote Learning</a:t>
            </a:r>
            <a:r>
              <a:rPr lang="en-US" dirty="0" smtClean="0">
                <a:solidFill>
                  <a:srgbClr val="0070C0"/>
                </a:solidFill>
              </a:rPr>
              <a:t>	</a:t>
            </a:r>
            <a:br>
              <a:rPr lang="en-US" dirty="0" smtClean="0">
                <a:solidFill>
                  <a:srgbClr val="0070C0"/>
                </a:solidFill>
              </a:rPr>
            </a:br>
            <a:r>
              <a:rPr lang="en-US" b="1" dirty="0" smtClean="0">
                <a:solidFill>
                  <a:srgbClr val="0070C0"/>
                </a:solidFill>
                <a:latin typeface="Comic Sans MS" panose="030F0702030302020204" pitchFamily="66" charset="0"/>
              </a:rPr>
              <a:t>SMS-Grade 5</a:t>
            </a:r>
            <a:endParaRPr lang="en-US" b="1" dirty="0">
              <a:solidFill>
                <a:srgbClr val="0070C0"/>
              </a:solidFill>
              <a:latin typeface="Comic Sans MS" panose="030F0702030302020204" pitchFamily="66" charset="0"/>
            </a:endParaRPr>
          </a:p>
        </p:txBody>
      </p:sp>
      <p:sp>
        <p:nvSpPr>
          <p:cNvPr id="3" name="Subtitle 2"/>
          <p:cNvSpPr>
            <a:spLocks noGrp="1"/>
          </p:cNvSpPr>
          <p:nvPr>
            <p:ph type="subTitle" idx="1"/>
          </p:nvPr>
        </p:nvSpPr>
        <p:spPr/>
        <p:txBody>
          <a:bodyPr/>
          <a:lstStyle/>
          <a:p>
            <a:r>
              <a:rPr lang="en-US" dirty="0" smtClean="0"/>
              <a:t>Wednesday, March 25, 2020</a:t>
            </a:r>
            <a:endParaRPr lang="en-US" dirty="0"/>
          </a:p>
        </p:txBody>
      </p:sp>
    </p:spTree>
    <p:extLst>
      <p:ext uri="{BB962C8B-B14F-4D97-AF65-F5344CB8AC3E}">
        <p14:creationId xmlns:p14="http://schemas.microsoft.com/office/powerpoint/2010/main" val="194408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latin typeface="Comic Sans MS" panose="030F0702030302020204" pitchFamily="66" charset="0"/>
              </a:rPr>
              <a:t>Weekly Mass</a:t>
            </a:r>
            <a:endParaRPr lang="en-US" b="1" dirty="0">
              <a:solidFill>
                <a:schemeClr val="accent5">
                  <a:lumMod val="75000"/>
                </a:schemeClr>
              </a:solidFill>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US" dirty="0" smtClean="0"/>
              <a:t>As we will not be attending weekly Mass, please take some quiet time today to reflect and pray.</a:t>
            </a:r>
          </a:p>
          <a:p>
            <a:pPr lvl="1"/>
            <a:r>
              <a:rPr lang="en-US" dirty="0" smtClean="0"/>
              <a:t>Reflect on how your service ideas are coming along?  Is your service meaningful to your family?  Are you serving with a happy heart?  </a:t>
            </a:r>
          </a:p>
          <a:p>
            <a:pPr lvl="1"/>
            <a:r>
              <a:rPr lang="en-US" dirty="0" smtClean="0"/>
              <a:t>Reflect on this time away from school.  What is it like being home?  How can you make the most of this time?  How can you spend your time and energy in a way that is purposeful?  How can you use this time to enjoy your family and show them how thankful you are for them?</a:t>
            </a:r>
          </a:p>
          <a:p>
            <a:pPr lvl="1"/>
            <a:r>
              <a:rPr lang="en-US" dirty="0" smtClean="0"/>
              <a:t>Pray for those in need.  Pray for those worries you have in your mind and heart.  Pray for any special intentions.  God is listening, He is always there.  </a:t>
            </a:r>
          </a:p>
          <a:p>
            <a:pPr lvl="1"/>
            <a:r>
              <a:rPr lang="en-US" dirty="0" smtClean="0"/>
              <a:t>There is no wrong way to pray, you can pray alone or with family, aloud or quietly in your mind.  God is listening.</a:t>
            </a:r>
            <a:endParaRPr lang="en-US" dirty="0"/>
          </a:p>
        </p:txBody>
      </p:sp>
    </p:spTree>
    <p:extLst>
      <p:ext uri="{BB962C8B-B14F-4D97-AF65-F5344CB8AC3E}">
        <p14:creationId xmlns:p14="http://schemas.microsoft.com/office/powerpoint/2010/main" val="70315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Comic Sans MS" panose="030F0702030302020204" pitchFamily="66" charset="0"/>
              </a:rPr>
              <a:t>Social Studies </a:t>
            </a:r>
            <a:endParaRPr lang="en-US" b="1" dirty="0">
              <a:solidFill>
                <a:srgbClr val="0070C0"/>
              </a:solidFill>
              <a:latin typeface="Comic Sans MS" panose="030F0702030302020204" pitchFamily="66" charset="0"/>
            </a:endParaRPr>
          </a:p>
        </p:txBody>
      </p:sp>
      <p:sp>
        <p:nvSpPr>
          <p:cNvPr id="5" name="Content Placeholder 4"/>
          <p:cNvSpPr>
            <a:spLocks noGrp="1"/>
          </p:cNvSpPr>
          <p:nvPr>
            <p:ph idx="1"/>
          </p:nvPr>
        </p:nvSpPr>
        <p:spPr/>
        <p:txBody>
          <a:bodyPr>
            <a:normAutofit fontScale="92500" lnSpcReduction="10000"/>
          </a:bodyPr>
          <a:lstStyle/>
          <a:p>
            <a:r>
              <a:rPr lang="en-US" dirty="0" smtClean="0"/>
              <a:t>Here is the last batch of GRQ for Chapter 8, please make sure all GRQ are answered by Wed.  We will review them on Thursday in our Zoom call:</a:t>
            </a:r>
          </a:p>
          <a:p>
            <a:r>
              <a:rPr lang="en-US" dirty="0" smtClean="0"/>
              <a:t>Why did the framers agree to a single executive?</a:t>
            </a:r>
          </a:p>
          <a:p>
            <a:r>
              <a:rPr lang="en-US" dirty="0" smtClean="0"/>
              <a:t>What limits did they place on this executive?  Why?</a:t>
            </a:r>
          </a:p>
          <a:p>
            <a:r>
              <a:rPr lang="en-US" dirty="0" smtClean="0"/>
              <a:t>What is the Electoral College?</a:t>
            </a:r>
            <a:endParaRPr lang="en-US" dirty="0"/>
          </a:p>
          <a:p>
            <a:r>
              <a:rPr lang="en-US" dirty="0" smtClean="0"/>
              <a:t>Why was it created?</a:t>
            </a:r>
          </a:p>
          <a:p>
            <a:r>
              <a:rPr lang="en-US" dirty="0" smtClean="0"/>
              <a:t>Define ratify</a:t>
            </a:r>
          </a:p>
          <a:p>
            <a:r>
              <a:rPr lang="en-US" dirty="0" smtClean="0"/>
              <a:t>How was the Constitution ratified?  Who was it ratified by?</a:t>
            </a:r>
          </a:p>
          <a:p>
            <a:r>
              <a:rPr lang="en-US" dirty="0" smtClean="0"/>
              <a:t>Who were Federalists?  What did they like about the Constitution?</a:t>
            </a:r>
          </a:p>
          <a:p>
            <a:r>
              <a:rPr lang="en-US" dirty="0" smtClean="0"/>
              <a:t>Who were Anti-Federalists?  What did they dislike about the Constitution?</a:t>
            </a:r>
          </a:p>
          <a:p>
            <a:endParaRPr lang="en-US" dirty="0"/>
          </a:p>
        </p:txBody>
      </p:sp>
      <p:pic>
        <p:nvPicPr>
          <p:cNvPr id="6" name="Picture 5" descr="File:USA Flag Map.svg - Wikiquo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7020" y="532981"/>
            <a:ext cx="1575881" cy="989850"/>
          </a:xfrm>
          <a:prstGeom prst="rect">
            <a:avLst/>
          </a:prstGeom>
        </p:spPr>
      </p:pic>
    </p:spTree>
    <p:extLst>
      <p:ext uri="{BB962C8B-B14F-4D97-AF65-F5344CB8AC3E}">
        <p14:creationId xmlns:p14="http://schemas.microsoft.com/office/powerpoint/2010/main" val="170648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Comic Sans MS" panose="030F0702030302020204" pitchFamily="66" charset="0"/>
              </a:rPr>
              <a:t>Science</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You should be wrapping up your Animal Research Choice board project</a:t>
            </a:r>
          </a:p>
          <a:p>
            <a:r>
              <a:rPr lang="en-US" dirty="0" smtClean="0"/>
              <a:t>Your Animal Research Choice board project is due </a:t>
            </a:r>
            <a:r>
              <a:rPr lang="en-US" dirty="0" smtClean="0"/>
              <a:t>today.  I can’t wait to see them. </a:t>
            </a:r>
            <a:endParaRPr lang="en-US" dirty="0" smtClean="0"/>
          </a:p>
          <a:p>
            <a:r>
              <a:rPr lang="en-US" dirty="0" smtClean="0"/>
              <a:t>Please submit your project by picture or video in an email to me.</a:t>
            </a:r>
          </a:p>
          <a:p>
            <a:r>
              <a:rPr lang="en-US" dirty="0" smtClean="0"/>
              <a:t>Don’t forget to check out the webcam, </a:t>
            </a:r>
            <a:r>
              <a:rPr lang="en-US" dirty="0" smtClean="0"/>
              <a:t>last night I saw an elephant and bunny, we could hear many sounds.  They sounded like coyotes to me, </a:t>
            </a:r>
            <a:r>
              <a:rPr lang="en-US" smtClean="0"/>
              <a:t>did anyone else hear them? </a:t>
            </a:r>
            <a:r>
              <a:rPr lang="en-US" dirty="0" smtClean="0"/>
              <a:t>: </a:t>
            </a:r>
            <a:endParaRPr lang="en-US" dirty="0" smtClean="0"/>
          </a:p>
          <a:p>
            <a:pPr lvl="1"/>
            <a:r>
              <a:rPr lang="en-US" dirty="0" smtClean="0">
                <a:hlinkClick r:id="rId2"/>
              </a:rPr>
              <a:t>https</a:t>
            </a:r>
            <a:r>
              <a:rPr lang="en-US" dirty="0">
                <a:hlinkClick r:id="rId2"/>
              </a:rPr>
              <a:t>://</a:t>
            </a:r>
            <a:r>
              <a:rPr lang="en-US" dirty="0" smtClean="0">
                <a:hlinkClick r:id="rId2"/>
              </a:rPr>
              <a:t>www.youtube.com/watch?v=MBbforsKr6c&amp;feature=emb_title</a:t>
            </a:r>
            <a:endParaRPr lang="en-US" dirty="0"/>
          </a:p>
          <a:p>
            <a:endParaRPr lang="en-US" dirty="0" smtClean="0"/>
          </a:p>
          <a:p>
            <a:pPr marL="0" indent="0">
              <a:buNone/>
            </a:pPr>
            <a:endParaRPr lang="en-US" dirty="0" smtClean="0"/>
          </a:p>
        </p:txBody>
      </p:sp>
      <p:pic>
        <p:nvPicPr>
          <p:cNvPr id="4" name="Picture 3" descr="Mrs. Egea's Class : UNIT 3: LIVING THING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550" y="365125"/>
            <a:ext cx="1417830" cy="1293376"/>
          </a:xfrm>
          <a:prstGeom prst="rect">
            <a:avLst/>
          </a:prstGeom>
        </p:spPr>
      </p:pic>
    </p:spTree>
    <p:extLst>
      <p:ext uri="{BB962C8B-B14F-4D97-AF65-F5344CB8AC3E}">
        <p14:creationId xmlns:p14="http://schemas.microsoft.com/office/powerpoint/2010/main" val="255882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omic Sans MS" panose="030F0702030302020204" pitchFamily="66" charset="0"/>
              </a:rPr>
              <a:t>Readers Workshop</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I am working on a new reading assignment that I hope you will enjoy, in the meantime please read for at least 20 minutes today.</a:t>
            </a:r>
          </a:p>
          <a:p>
            <a:r>
              <a:rPr lang="en-US" dirty="0" smtClean="0"/>
              <a:t>We are almost finished reading Hatchet by Gary Paulsen here.  </a:t>
            </a:r>
            <a:r>
              <a:rPr lang="en-US" dirty="0" smtClean="0"/>
              <a:t>Brian made a huge discovery yesterday.  </a:t>
            </a:r>
            <a:r>
              <a:rPr lang="en-US" dirty="0" smtClean="0"/>
              <a:t>Maeve and I have started a little book club, we are reading </a:t>
            </a:r>
            <a:r>
              <a:rPr lang="en-US" u="sng" dirty="0" smtClean="0"/>
              <a:t>The War That Saved My Life </a:t>
            </a:r>
            <a:r>
              <a:rPr lang="en-US" dirty="0" smtClean="0"/>
              <a:t>by Kimberly Brubaker Bradley.  It is historical fiction taking place beginning in 1939 in England.  I’m really enjoying it, if anyone else has read it or can get it on their Kindle I’d love to start a virtual book club, let me know!</a:t>
            </a:r>
            <a:endParaRPr lang="en-US" dirty="0" smtClean="0">
              <a:sym typeface="Wingdings" panose="05000000000000000000" pitchFamily="2" charset="2"/>
            </a:endParaRPr>
          </a:p>
          <a:p>
            <a:r>
              <a:rPr lang="en-US" dirty="0" smtClean="0">
                <a:sym typeface="Wingdings" panose="05000000000000000000" pitchFamily="2" charset="2"/>
              </a:rPr>
              <a:t>I would love to hear what you’re reading, please email me, tell me all about it or send me a video!  I miss you guys</a:t>
            </a:r>
            <a:r>
              <a:rPr lang="en-US" dirty="0">
                <a:sym typeface="Wingdings" panose="05000000000000000000" pitchFamily="2" charset="2"/>
              </a:rPr>
              <a:t>!</a:t>
            </a:r>
            <a:endParaRPr lang="en-US" dirty="0"/>
          </a:p>
        </p:txBody>
      </p:sp>
      <p:pic>
        <p:nvPicPr>
          <p:cNvPr id="4" name="Picture 3" descr="English @ Edrissis: INTERNATIONAL DAY OF THE BO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795" y="213466"/>
            <a:ext cx="1018668" cy="1477222"/>
          </a:xfrm>
          <a:prstGeom prst="rect">
            <a:avLst/>
          </a:prstGeom>
        </p:spPr>
      </p:pic>
    </p:spTree>
    <p:extLst>
      <p:ext uri="{BB962C8B-B14F-4D97-AF65-F5344CB8AC3E}">
        <p14:creationId xmlns:p14="http://schemas.microsoft.com/office/powerpoint/2010/main" val="271122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omic Sans MS" panose="030F0702030302020204" pitchFamily="66" charset="0"/>
              </a:rPr>
              <a:t>Art</a:t>
            </a:r>
            <a:endParaRPr lang="en-US" b="1" dirty="0">
              <a:solidFill>
                <a:srgbClr val="FFFF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I know we have many creative people in our class.  Take some time this afternoon to enjoy your creative side.  Sketch, draw, create with </a:t>
            </a:r>
            <a:r>
              <a:rPr lang="en-US" dirty="0"/>
              <a:t>L</a:t>
            </a:r>
            <a:r>
              <a:rPr lang="en-US" dirty="0" smtClean="0"/>
              <a:t>egos.  Create something!</a:t>
            </a:r>
          </a:p>
          <a:p>
            <a:r>
              <a:rPr lang="en-US" dirty="0" smtClean="0"/>
              <a:t>Send </a:t>
            </a:r>
            <a:r>
              <a:rPr lang="en-US" dirty="0" smtClean="0"/>
              <a:t>me a picture of anything you create so I can add it to our webpage!  It’s one way we can keep up with what’s going on with each other!</a:t>
            </a:r>
          </a:p>
          <a:p>
            <a:pPr marL="0" indent="0">
              <a:buNone/>
            </a:pPr>
            <a:endParaRPr lang="en-US" dirty="0"/>
          </a:p>
        </p:txBody>
      </p:sp>
      <p:pic>
        <p:nvPicPr>
          <p:cNvPr id="4" name="Picture 3" descr="Artist Colorful Paint Brush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9855" y="230188"/>
            <a:ext cx="1189037" cy="1287620"/>
          </a:xfrm>
          <a:prstGeom prst="rect">
            <a:avLst/>
          </a:prstGeom>
        </p:spPr>
      </p:pic>
    </p:spTree>
    <p:extLst>
      <p:ext uri="{BB962C8B-B14F-4D97-AF65-F5344CB8AC3E}">
        <p14:creationId xmlns:p14="http://schemas.microsoft.com/office/powerpoint/2010/main" val="329216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latin typeface="Comic Sans MS" panose="030F0702030302020204" pitchFamily="66" charset="0"/>
              </a:rPr>
              <a:t>We Made it!</a:t>
            </a:r>
            <a:endParaRPr lang="en-US" dirty="0">
              <a:solidFill>
                <a:srgbClr val="00B05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Be well, enjoy the rest of your day</a:t>
            </a:r>
            <a:r>
              <a:rPr lang="en-US" dirty="0" smtClean="0"/>
              <a:t>!</a:t>
            </a:r>
          </a:p>
          <a:p>
            <a:r>
              <a:rPr lang="en-US" dirty="0" smtClean="0"/>
              <a:t>April Fools there is no Social Studies project (</a:t>
            </a:r>
            <a:r>
              <a:rPr lang="en-US" dirty="0" err="1" smtClean="0"/>
              <a:t>hee</a:t>
            </a:r>
            <a:r>
              <a:rPr lang="en-US" dirty="0" smtClean="0"/>
              <a:t>, </a:t>
            </a:r>
            <a:r>
              <a:rPr lang="en-US" dirty="0" err="1" smtClean="0"/>
              <a:t>hee</a:t>
            </a:r>
            <a:r>
              <a:rPr lang="en-US" dirty="0"/>
              <a:t> </a:t>
            </a:r>
            <a:r>
              <a:rPr lang="en-US" dirty="0" smtClean="0"/>
              <a:t>;-)</a:t>
            </a:r>
            <a:endParaRPr lang="en-US" dirty="0" smtClean="0"/>
          </a:p>
          <a:p>
            <a:endParaRPr lang="en-US" dirty="0"/>
          </a:p>
        </p:txBody>
      </p:sp>
      <p:pic>
        <p:nvPicPr>
          <p:cNvPr id="4" name="Picture 3" descr="HeLLo GoD, MaY i SPeaK To My SoN, PLeASe?: Call 131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972" y="2825884"/>
            <a:ext cx="4667504" cy="3584643"/>
          </a:xfrm>
          <a:prstGeom prst="rect">
            <a:avLst/>
          </a:prstGeom>
        </p:spPr>
      </p:pic>
    </p:spTree>
    <p:extLst>
      <p:ext uri="{BB962C8B-B14F-4D97-AF65-F5344CB8AC3E}">
        <p14:creationId xmlns:p14="http://schemas.microsoft.com/office/powerpoint/2010/main" val="223325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latin typeface="Comic Sans MS" panose="030F0702030302020204" pitchFamily="66" charset="0"/>
              </a:rPr>
              <a:t>GOOD MORNING! </a:t>
            </a:r>
            <a:endParaRPr lang="en-US" dirty="0">
              <a:solidFill>
                <a:srgbClr val="00B05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anose="030F0702030302020204" pitchFamily="66" charset="0"/>
              </a:rPr>
              <a:t>Welcome back to our remote learning classroom! </a:t>
            </a:r>
          </a:p>
          <a:p>
            <a:r>
              <a:rPr lang="en-US" dirty="0" smtClean="0">
                <a:latin typeface="Comic Sans MS" panose="030F0702030302020204" pitchFamily="66" charset="0"/>
              </a:rPr>
              <a:t>I hope yesterday went </a:t>
            </a:r>
            <a:r>
              <a:rPr lang="en-US" dirty="0" smtClean="0">
                <a:latin typeface="Comic Sans MS" panose="030F0702030302020204" pitchFamily="66" charset="0"/>
              </a:rPr>
              <a:t>well.</a:t>
            </a:r>
          </a:p>
          <a:p>
            <a:r>
              <a:rPr lang="en-US" dirty="0" smtClean="0">
                <a:latin typeface="Comic Sans MS" panose="030F0702030302020204" pitchFamily="66" charset="0"/>
              </a:rPr>
              <a:t>Your Social Studies project is due by noon tomorrow, don’t forget to send it in a word document.</a:t>
            </a:r>
            <a:endParaRPr lang="en-US" dirty="0" smtClean="0">
              <a:latin typeface="Comic Sans MS" panose="030F0702030302020204" pitchFamily="66" charset="0"/>
            </a:endParaRPr>
          </a:p>
          <a:p>
            <a:r>
              <a:rPr lang="en-US" dirty="0" smtClean="0">
                <a:latin typeface="Comic Sans MS" panose="030F0702030302020204" pitchFamily="66" charset="0"/>
              </a:rPr>
              <a:t>Please join me today for a Zoom Chat at 10:00AM.</a:t>
            </a:r>
          </a:p>
          <a:p>
            <a:r>
              <a:rPr lang="en-US" dirty="0" smtClean="0">
                <a:latin typeface="Comic Sans MS" panose="030F0702030302020204" pitchFamily="66" charset="0"/>
              </a:rPr>
              <a:t>Please email me and let me know what is working for you and what is not.  It will be helpful as I continue to plan our remote learning experience.</a:t>
            </a:r>
          </a:p>
          <a:p>
            <a:r>
              <a:rPr lang="en-US" dirty="0" smtClean="0">
                <a:latin typeface="Comic Sans MS" panose="030F0702030302020204" pitchFamily="66" charset="0"/>
                <a:hlinkClick r:id="rId2"/>
              </a:rPr>
              <a:t>Mrs.easler@stmaryschoolmelrose.org</a:t>
            </a:r>
            <a:endParaRPr lang="en-US" dirty="0" smtClean="0">
              <a:latin typeface="Comic Sans MS" panose="030F0702030302020204" pitchFamily="66" charset="0"/>
            </a:endParaRPr>
          </a:p>
          <a:p>
            <a:endParaRPr lang="en-US" dirty="0" smtClean="0">
              <a:latin typeface="Comic Sans MS" panose="030F0702030302020204" pitchFamily="66" charset="0"/>
            </a:endParaRPr>
          </a:p>
          <a:p>
            <a:pPr lvl="1"/>
            <a:endParaRPr lang="en-US" dirty="0" smtClean="0"/>
          </a:p>
          <a:p>
            <a:pPr lvl="1"/>
            <a:endParaRPr lang="en-US" dirty="0" smtClean="0"/>
          </a:p>
        </p:txBody>
      </p:sp>
    </p:spTree>
    <p:extLst>
      <p:ext uri="{BB962C8B-B14F-4D97-AF65-F5344CB8AC3E}">
        <p14:creationId xmlns:p14="http://schemas.microsoft.com/office/powerpoint/2010/main" val="19249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anose="030F0702030302020204" pitchFamily="66" charset="0"/>
              </a:rPr>
              <a:t>Daily Zoom Meeting Invitation</a:t>
            </a:r>
            <a:endParaRPr lang="en-US" b="1" dirty="0">
              <a:latin typeface="Comic Sans MS" panose="030F0702030302020204" pitchFamily="66" charset="0"/>
            </a:endParaRPr>
          </a:p>
        </p:txBody>
      </p:sp>
      <p:sp>
        <p:nvSpPr>
          <p:cNvPr id="3" name="Content Placeholder 2"/>
          <p:cNvSpPr>
            <a:spLocks noGrp="1"/>
          </p:cNvSpPr>
          <p:nvPr>
            <p:ph idx="1"/>
          </p:nvPr>
        </p:nvSpPr>
        <p:spPr/>
        <p:txBody>
          <a:bodyPr>
            <a:normAutofit fontScale="55000" lnSpcReduction="20000"/>
          </a:bodyPr>
          <a:lstStyle/>
          <a:p>
            <a:r>
              <a:rPr lang="en-US" dirty="0"/>
              <a:t>Bridget </a:t>
            </a:r>
            <a:r>
              <a:rPr lang="en-US" dirty="0" err="1"/>
              <a:t>Easler</a:t>
            </a:r>
            <a:r>
              <a:rPr lang="en-US" dirty="0"/>
              <a:t> is inviting you to a scheduled Zoom meeting.</a:t>
            </a:r>
          </a:p>
          <a:p>
            <a:r>
              <a:rPr lang="en-US" dirty="0"/>
              <a:t> </a:t>
            </a:r>
          </a:p>
          <a:p>
            <a:r>
              <a:rPr lang="en-US" dirty="0"/>
              <a:t>Topic: Daily Morning Meeting</a:t>
            </a:r>
          </a:p>
          <a:p>
            <a:r>
              <a:rPr lang="en-US" dirty="0"/>
              <a:t>Time: Mar 30, 2020 10:00 AM Eastern Time (US and Canada)</a:t>
            </a:r>
          </a:p>
          <a:p>
            <a:r>
              <a:rPr lang="en-US" dirty="0"/>
              <a:t>        Every day, until May 1, 2020, 33 occurrence(s)</a:t>
            </a:r>
          </a:p>
          <a:p>
            <a:r>
              <a:rPr lang="en-US" dirty="0"/>
              <a:t>        Mar 30, 2020 10:00 AM</a:t>
            </a:r>
          </a:p>
          <a:p>
            <a:r>
              <a:rPr lang="en-US" dirty="0"/>
              <a:t>Please download and import the following iCalendar (.</a:t>
            </a:r>
            <a:r>
              <a:rPr lang="en-US" dirty="0" err="1"/>
              <a:t>ics</a:t>
            </a:r>
            <a:r>
              <a:rPr lang="en-US" dirty="0"/>
              <a:t>) files to your calendar system.</a:t>
            </a:r>
          </a:p>
          <a:p>
            <a:r>
              <a:rPr lang="en-US" dirty="0"/>
              <a:t>Daily: https://us04web.zoom.us/meeting/vpQvd-CqpzkpRIXHBfBBeq-bRGiiuooRyw/ics?icsToken=98tyKuqorDsjGN2Xs1_HY7AtW6_8buHqkkNnkot_mj3HBjEeYDHRP-tXPb1NCc-B</a:t>
            </a:r>
          </a:p>
          <a:p>
            <a:r>
              <a:rPr lang="en-US" dirty="0"/>
              <a:t> </a:t>
            </a:r>
          </a:p>
          <a:p>
            <a:r>
              <a:rPr lang="en-US" dirty="0"/>
              <a:t>Join Zoom Meeting</a:t>
            </a:r>
          </a:p>
          <a:p>
            <a:r>
              <a:rPr lang="en-US" dirty="0"/>
              <a:t>https://us04web.zoom.us/j/302092923?pwd=NGNSWGVsMnAwdkVEMk9tU0ovaWhwQT09</a:t>
            </a:r>
          </a:p>
          <a:p>
            <a:r>
              <a:rPr lang="en-US" dirty="0"/>
              <a:t> </a:t>
            </a:r>
          </a:p>
          <a:p>
            <a:r>
              <a:rPr lang="en-US" dirty="0"/>
              <a:t>Meeting ID: 302 092 923</a:t>
            </a:r>
          </a:p>
          <a:p>
            <a:r>
              <a:rPr lang="en-US" dirty="0"/>
              <a:t>Password: 029117</a:t>
            </a:r>
          </a:p>
          <a:p>
            <a:endParaRPr lang="en-US" dirty="0"/>
          </a:p>
        </p:txBody>
      </p:sp>
    </p:spTree>
    <p:extLst>
      <p:ext uri="{BB962C8B-B14F-4D97-AF65-F5344CB8AC3E}">
        <p14:creationId xmlns:p14="http://schemas.microsoft.com/office/powerpoint/2010/main" val="76801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anose="030F0702030302020204" pitchFamily="66" charset="0"/>
              </a:rPr>
              <a:t>Daily Routine-At School </a:t>
            </a:r>
            <a:br>
              <a:rPr lang="en-US" dirty="0" smtClean="0">
                <a:latin typeface="Comic Sans MS" panose="030F0702030302020204" pitchFamily="66" charset="0"/>
              </a:rPr>
            </a:br>
            <a:r>
              <a:rPr lang="en-US" dirty="0" smtClean="0">
                <a:latin typeface="Comic Sans MS" panose="030F0702030302020204" pitchFamily="66" charset="0"/>
              </a:rPr>
              <a:t>(for reference)</a:t>
            </a:r>
            <a:endParaRPr lang="en-US"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7275399"/>
              </p:ext>
            </p:extLst>
          </p:nvPr>
        </p:nvGraphicFramePr>
        <p:xfrm>
          <a:off x="838200" y="1825625"/>
          <a:ext cx="10515600" cy="37084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634209738"/>
                    </a:ext>
                  </a:extLst>
                </a:gridCol>
                <a:gridCol w="2103120">
                  <a:extLst>
                    <a:ext uri="{9D8B030D-6E8A-4147-A177-3AD203B41FA5}">
                      <a16:colId xmlns:a16="http://schemas.microsoft.com/office/drawing/2014/main" val="2424283370"/>
                    </a:ext>
                  </a:extLst>
                </a:gridCol>
                <a:gridCol w="2103120">
                  <a:extLst>
                    <a:ext uri="{9D8B030D-6E8A-4147-A177-3AD203B41FA5}">
                      <a16:colId xmlns:a16="http://schemas.microsoft.com/office/drawing/2014/main" val="3237502460"/>
                    </a:ext>
                  </a:extLst>
                </a:gridCol>
                <a:gridCol w="2103120">
                  <a:extLst>
                    <a:ext uri="{9D8B030D-6E8A-4147-A177-3AD203B41FA5}">
                      <a16:colId xmlns:a16="http://schemas.microsoft.com/office/drawing/2014/main" val="3218901190"/>
                    </a:ext>
                  </a:extLst>
                </a:gridCol>
                <a:gridCol w="2103120">
                  <a:extLst>
                    <a:ext uri="{9D8B030D-6E8A-4147-A177-3AD203B41FA5}">
                      <a16:colId xmlns:a16="http://schemas.microsoft.com/office/drawing/2014/main" val="1177366473"/>
                    </a:ext>
                  </a:extLst>
                </a:gridCol>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extLst>
                  <a:ext uri="{0D108BD9-81ED-4DB2-BD59-A6C34878D82A}">
                    <a16:rowId xmlns:a16="http://schemas.microsoft.com/office/drawing/2014/main" val="581128067"/>
                  </a:ext>
                </a:extLst>
              </a:tr>
              <a:tr h="370840">
                <a:tc>
                  <a:txBody>
                    <a:bodyPr/>
                    <a:lstStyle/>
                    <a:p>
                      <a:r>
                        <a:rPr lang="en-US" dirty="0" smtClean="0"/>
                        <a:t>Morning math</a:t>
                      </a:r>
                      <a:endParaRPr lang="en-US" dirty="0"/>
                    </a:p>
                  </a:txBody>
                  <a:tcPr/>
                </a:tc>
                <a:tc>
                  <a:txBody>
                    <a:bodyPr/>
                    <a:lstStyle/>
                    <a:p>
                      <a:r>
                        <a:rPr lang="en-US" dirty="0" smtClean="0"/>
                        <a:t>Morning Math</a:t>
                      </a:r>
                    </a:p>
                  </a:txBody>
                  <a:tcPr/>
                </a:tc>
                <a:tc>
                  <a:txBody>
                    <a:bodyPr/>
                    <a:lstStyle/>
                    <a:p>
                      <a:r>
                        <a:rPr lang="en-US" dirty="0" smtClean="0"/>
                        <a:t>Morning Math</a:t>
                      </a:r>
                      <a:endParaRPr lang="en-US" dirty="0"/>
                    </a:p>
                  </a:txBody>
                  <a:tcPr/>
                </a:tc>
                <a:tc>
                  <a:txBody>
                    <a:bodyPr/>
                    <a:lstStyle/>
                    <a:p>
                      <a:r>
                        <a:rPr lang="en-US" dirty="0" smtClean="0"/>
                        <a:t>Morning Math</a:t>
                      </a:r>
                      <a:endParaRPr lang="en-US" dirty="0"/>
                    </a:p>
                  </a:txBody>
                  <a:tcPr/>
                </a:tc>
                <a:tc>
                  <a:txBody>
                    <a:bodyPr/>
                    <a:lstStyle/>
                    <a:p>
                      <a:r>
                        <a:rPr lang="en-US" dirty="0" smtClean="0"/>
                        <a:t>Morning Math</a:t>
                      </a:r>
                      <a:endParaRPr lang="en-US" dirty="0"/>
                    </a:p>
                  </a:txBody>
                  <a:tcPr/>
                </a:tc>
                <a:extLst>
                  <a:ext uri="{0D108BD9-81ED-4DB2-BD59-A6C34878D82A}">
                    <a16:rowId xmlns:a16="http://schemas.microsoft.com/office/drawing/2014/main" val="162823620"/>
                  </a:ext>
                </a:extLst>
              </a:tr>
              <a:tr h="370840">
                <a:tc>
                  <a:txBody>
                    <a:bodyPr/>
                    <a:lstStyle/>
                    <a:p>
                      <a:r>
                        <a:rPr lang="en-US" dirty="0" smtClean="0"/>
                        <a:t>Writers Workshop</a:t>
                      </a:r>
                    </a:p>
                  </a:txBody>
                  <a:tcPr/>
                </a:tc>
                <a:tc>
                  <a:txBody>
                    <a:bodyPr/>
                    <a:lstStyle/>
                    <a:p>
                      <a:r>
                        <a:rPr lang="en-US" dirty="0" smtClean="0"/>
                        <a:t>Math</a:t>
                      </a:r>
                      <a:endParaRPr lang="en-US" dirty="0"/>
                    </a:p>
                  </a:txBody>
                  <a:tcPr/>
                </a:tc>
                <a:tc>
                  <a:txBody>
                    <a:bodyPr/>
                    <a:lstStyle/>
                    <a:p>
                      <a:r>
                        <a:rPr lang="en-US" dirty="0" smtClean="0"/>
                        <a:t>Math</a:t>
                      </a:r>
                    </a:p>
                  </a:txBody>
                  <a:tcPr/>
                </a:tc>
                <a:tc>
                  <a:txBody>
                    <a:bodyPr/>
                    <a:lstStyle/>
                    <a:p>
                      <a:r>
                        <a:rPr lang="en-US" dirty="0" smtClean="0"/>
                        <a:t>Math</a:t>
                      </a:r>
                      <a:endParaRPr lang="en-US" dirty="0"/>
                    </a:p>
                  </a:txBody>
                  <a:tcPr/>
                </a:tc>
                <a:tc>
                  <a:txBody>
                    <a:bodyPr/>
                    <a:lstStyle/>
                    <a:p>
                      <a:r>
                        <a:rPr lang="en-US" dirty="0" smtClean="0"/>
                        <a:t>Math</a:t>
                      </a:r>
                    </a:p>
                  </a:txBody>
                  <a:tcPr/>
                </a:tc>
                <a:extLst>
                  <a:ext uri="{0D108BD9-81ED-4DB2-BD59-A6C34878D82A}">
                    <a16:rowId xmlns:a16="http://schemas.microsoft.com/office/drawing/2014/main" val="3478905103"/>
                  </a:ext>
                </a:extLst>
              </a:tr>
              <a:tr h="370840">
                <a:tc>
                  <a:txBody>
                    <a:bodyPr/>
                    <a:lstStyle/>
                    <a:p>
                      <a:r>
                        <a:rPr lang="en-US" dirty="0" smtClean="0"/>
                        <a:t>Snack break</a:t>
                      </a:r>
                    </a:p>
                  </a:txBody>
                  <a:tcPr/>
                </a:tc>
                <a:tc>
                  <a:txBody>
                    <a:bodyPr/>
                    <a:lstStyle/>
                    <a:p>
                      <a:r>
                        <a:rPr lang="en-US" dirty="0" smtClean="0"/>
                        <a:t>PE</a:t>
                      </a:r>
                      <a:endParaRPr lang="en-US" dirty="0"/>
                    </a:p>
                  </a:txBody>
                  <a:tcPr/>
                </a:tc>
                <a:tc>
                  <a:txBody>
                    <a:bodyPr/>
                    <a:lstStyle/>
                    <a:p>
                      <a:r>
                        <a:rPr lang="en-US" dirty="0" smtClean="0"/>
                        <a:t>Prayer/Service</a:t>
                      </a:r>
                      <a:endParaRPr lang="en-US" dirty="0"/>
                    </a:p>
                  </a:txBody>
                  <a:tcPr/>
                </a:tc>
                <a:tc>
                  <a:txBody>
                    <a:bodyPr/>
                    <a:lstStyle/>
                    <a:p>
                      <a:r>
                        <a:rPr lang="en-US" dirty="0" smtClean="0"/>
                        <a:t>Snack break</a:t>
                      </a:r>
                      <a:endParaRPr lang="en-US" dirty="0"/>
                    </a:p>
                  </a:txBody>
                  <a:tcPr/>
                </a:tc>
                <a:tc>
                  <a:txBody>
                    <a:bodyPr/>
                    <a:lstStyle/>
                    <a:p>
                      <a:r>
                        <a:rPr lang="en-US" dirty="0" smtClean="0"/>
                        <a:t>Snack break</a:t>
                      </a:r>
                    </a:p>
                  </a:txBody>
                  <a:tcPr/>
                </a:tc>
                <a:extLst>
                  <a:ext uri="{0D108BD9-81ED-4DB2-BD59-A6C34878D82A}">
                    <a16:rowId xmlns:a16="http://schemas.microsoft.com/office/drawing/2014/main" val="4018856919"/>
                  </a:ext>
                </a:extLst>
              </a:tr>
              <a:tr h="370840">
                <a:tc>
                  <a:txBody>
                    <a:bodyPr/>
                    <a:lstStyle/>
                    <a:p>
                      <a:r>
                        <a:rPr lang="en-US" dirty="0" smtClean="0"/>
                        <a:t>Social Studies</a:t>
                      </a:r>
                      <a:endParaRPr lang="en-US" dirty="0"/>
                    </a:p>
                  </a:txBody>
                  <a:tcPr/>
                </a:tc>
                <a:tc>
                  <a:txBody>
                    <a:bodyPr/>
                    <a:lstStyle/>
                    <a:p>
                      <a:r>
                        <a:rPr lang="en-US" dirty="0" smtClean="0"/>
                        <a:t>Snack</a:t>
                      </a:r>
                      <a:r>
                        <a:rPr lang="en-US" baseline="0" dirty="0" smtClean="0"/>
                        <a:t> Break</a:t>
                      </a:r>
                      <a:endParaRPr lang="en-US" dirty="0"/>
                    </a:p>
                  </a:txBody>
                  <a:tcPr/>
                </a:tc>
                <a:tc>
                  <a:txBody>
                    <a:bodyPr/>
                    <a:lstStyle/>
                    <a:p>
                      <a:r>
                        <a:rPr lang="en-US" dirty="0" smtClean="0"/>
                        <a:t>Snack</a:t>
                      </a:r>
                      <a:r>
                        <a:rPr lang="en-US" baseline="0" dirty="0" smtClean="0"/>
                        <a:t> Break</a:t>
                      </a:r>
                      <a:endParaRPr lang="en-US" dirty="0"/>
                    </a:p>
                  </a:txBody>
                  <a:tcPr/>
                </a:tc>
                <a:tc>
                  <a:txBody>
                    <a:bodyPr/>
                    <a:lstStyle/>
                    <a:p>
                      <a:r>
                        <a:rPr lang="en-US" dirty="0" smtClean="0"/>
                        <a:t>Writers</a:t>
                      </a:r>
                      <a:r>
                        <a:rPr lang="en-US" baseline="0" dirty="0" smtClean="0"/>
                        <a:t> Workshop</a:t>
                      </a:r>
                      <a:endParaRPr lang="en-US" dirty="0"/>
                    </a:p>
                  </a:txBody>
                  <a:tcPr/>
                </a:tc>
                <a:tc>
                  <a:txBody>
                    <a:bodyPr/>
                    <a:lstStyle/>
                    <a:p>
                      <a:r>
                        <a:rPr lang="en-US" dirty="0" smtClean="0"/>
                        <a:t>Writers</a:t>
                      </a:r>
                      <a:r>
                        <a:rPr lang="en-US" baseline="0" dirty="0" smtClean="0"/>
                        <a:t> Workshop</a:t>
                      </a:r>
                      <a:endParaRPr lang="en-US" dirty="0"/>
                    </a:p>
                  </a:txBody>
                  <a:tcPr/>
                </a:tc>
                <a:extLst>
                  <a:ext uri="{0D108BD9-81ED-4DB2-BD59-A6C34878D82A}">
                    <a16:rowId xmlns:a16="http://schemas.microsoft.com/office/drawing/2014/main" val="2818127412"/>
                  </a:ext>
                </a:extLst>
              </a:tr>
              <a:tr h="370840">
                <a:tc>
                  <a:txBody>
                    <a:bodyPr/>
                    <a:lstStyle/>
                    <a:p>
                      <a:r>
                        <a:rPr lang="en-US" dirty="0" smtClean="0"/>
                        <a:t>Science</a:t>
                      </a:r>
                      <a:endParaRPr lang="en-US" dirty="0"/>
                    </a:p>
                  </a:txBody>
                  <a:tcPr/>
                </a:tc>
                <a:tc>
                  <a:txBody>
                    <a:bodyPr/>
                    <a:lstStyle/>
                    <a:p>
                      <a:r>
                        <a:rPr lang="en-US" dirty="0" smtClean="0"/>
                        <a:t>Social</a:t>
                      </a:r>
                      <a:r>
                        <a:rPr lang="en-US" baseline="0" dirty="0" smtClean="0"/>
                        <a:t> Studies</a:t>
                      </a:r>
                      <a:endParaRPr lang="en-US" dirty="0"/>
                    </a:p>
                  </a:txBody>
                  <a:tcPr/>
                </a:tc>
                <a:tc>
                  <a:txBody>
                    <a:bodyPr/>
                    <a:lstStyle/>
                    <a:p>
                      <a:r>
                        <a:rPr lang="en-US" dirty="0" smtClean="0"/>
                        <a:t>Social</a:t>
                      </a:r>
                      <a:r>
                        <a:rPr lang="en-US" baseline="0" dirty="0" smtClean="0"/>
                        <a:t> Studies</a:t>
                      </a:r>
                    </a:p>
                  </a:txBody>
                  <a:tcPr/>
                </a:tc>
                <a:tc>
                  <a:txBody>
                    <a:bodyPr/>
                    <a:lstStyle/>
                    <a:p>
                      <a:r>
                        <a:rPr lang="en-US" dirty="0" smtClean="0"/>
                        <a:t>Social</a:t>
                      </a:r>
                      <a:r>
                        <a:rPr lang="en-US" baseline="0" dirty="0" smtClean="0"/>
                        <a:t> Studies</a:t>
                      </a:r>
                      <a:endParaRPr lang="en-US" dirty="0"/>
                    </a:p>
                  </a:txBody>
                  <a:tcPr/>
                </a:tc>
                <a:tc>
                  <a:txBody>
                    <a:bodyPr/>
                    <a:lstStyle/>
                    <a:p>
                      <a:r>
                        <a:rPr lang="en-US" dirty="0" smtClean="0"/>
                        <a:t>Social Studies</a:t>
                      </a:r>
                    </a:p>
                  </a:txBody>
                  <a:tcPr/>
                </a:tc>
                <a:extLst>
                  <a:ext uri="{0D108BD9-81ED-4DB2-BD59-A6C34878D82A}">
                    <a16:rowId xmlns:a16="http://schemas.microsoft.com/office/drawing/2014/main" val="2249960514"/>
                  </a:ext>
                </a:extLst>
              </a:tr>
              <a:tr h="370840">
                <a:tc>
                  <a:txBody>
                    <a:bodyPr/>
                    <a:lstStyle/>
                    <a:p>
                      <a:r>
                        <a:rPr lang="en-US" dirty="0" smtClean="0"/>
                        <a:t>Spanish</a:t>
                      </a:r>
                      <a:endParaRPr lang="en-US" dirty="0"/>
                    </a:p>
                  </a:txBody>
                  <a:tcPr/>
                </a:tc>
                <a:tc>
                  <a:txBody>
                    <a:bodyPr/>
                    <a:lstStyle/>
                    <a:p>
                      <a:r>
                        <a:rPr lang="en-US" dirty="0" smtClean="0"/>
                        <a:t>Science</a:t>
                      </a:r>
                      <a:endParaRPr lang="en-US" dirty="0"/>
                    </a:p>
                  </a:txBody>
                  <a:tcPr/>
                </a:tc>
                <a:tc>
                  <a:txBody>
                    <a:bodyPr/>
                    <a:lstStyle/>
                    <a:p>
                      <a:r>
                        <a:rPr lang="en-US" dirty="0" smtClean="0"/>
                        <a:t>Science</a:t>
                      </a:r>
                      <a:endParaRPr lang="en-US" dirty="0"/>
                    </a:p>
                  </a:txBody>
                  <a:tcPr/>
                </a:tc>
                <a:tc>
                  <a:txBody>
                    <a:bodyPr/>
                    <a:lstStyle/>
                    <a:p>
                      <a:r>
                        <a:rPr lang="en-US" dirty="0" smtClean="0"/>
                        <a:t>Science</a:t>
                      </a:r>
                      <a:endParaRPr lang="en-US" dirty="0"/>
                    </a:p>
                  </a:txBody>
                  <a:tcPr/>
                </a:tc>
                <a:tc>
                  <a:txBody>
                    <a:bodyPr/>
                    <a:lstStyle/>
                    <a:p>
                      <a:r>
                        <a:rPr lang="en-US" dirty="0" smtClean="0"/>
                        <a:t>Science</a:t>
                      </a:r>
                    </a:p>
                  </a:txBody>
                  <a:tcPr/>
                </a:tc>
                <a:extLst>
                  <a:ext uri="{0D108BD9-81ED-4DB2-BD59-A6C34878D82A}">
                    <a16:rowId xmlns:a16="http://schemas.microsoft.com/office/drawing/2014/main" val="1878992829"/>
                  </a:ext>
                </a:extLst>
              </a:tr>
              <a:tr h="370840">
                <a:tc>
                  <a:txBody>
                    <a:bodyPr/>
                    <a:lstStyle/>
                    <a:p>
                      <a:r>
                        <a:rPr lang="en-US" dirty="0" smtClean="0"/>
                        <a:t>Lunch/Recess</a:t>
                      </a:r>
                      <a:endParaRPr lang="en-US" dirty="0"/>
                    </a:p>
                  </a:txBody>
                  <a:tcPr/>
                </a:tc>
                <a:tc>
                  <a:txBody>
                    <a:bodyPr/>
                    <a:lstStyle/>
                    <a:p>
                      <a:r>
                        <a:rPr lang="en-US" dirty="0" smtClean="0"/>
                        <a:t>Lunch/Recess</a:t>
                      </a:r>
                      <a:endParaRPr lang="en-US" dirty="0"/>
                    </a:p>
                  </a:txBody>
                  <a:tcPr/>
                </a:tc>
                <a:tc>
                  <a:txBody>
                    <a:bodyPr/>
                    <a:lstStyle/>
                    <a:p>
                      <a:r>
                        <a:rPr lang="en-US" dirty="0" smtClean="0"/>
                        <a:t>Lunch/Recess</a:t>
                      </a:r>
                      <a:endParaRPr lang="en-US" dirty="0"/>
                    </a:p>
                  </a:txBody>
                  <a:tcPr/>
                </a:tc>
                <a:tc>
                  <a:txBody>
                    <a:bodyPr/>
                    <a:lstStyle/>
                    <a:p>
                      <a:r>
                        <a:rPr lang="en-US" dirty="0" smtClean="0"/>
                        <a:t>Lunch/Recess</a:t>
                      </a:r>
                      <a:endParaRPr lang="en-US" dirty="0"/>
                    </a:p>
                  </a:txBody>
                  <a:tcPr/>
                </a:tc>
                <a:tc>
                  <a:txBody>
                    <a:bodyPr/>
                    <a:lstStyle/>
                    <a:p>
                      <a:r>
                        <a:rPr lang="en-US" dirty="0" smtClean="0"/>
                        <a:t>Lunch/Recess</a:t>
                      </a:r>
                      <a:endParaRPr lang="en-US" dirty="0"/>
                    </a:p>
                  </a:txBody>
                  <a:tcPr/>
                </a:tc>
                <a:extLst>
                  <a:ext uri="{0D108BD9-81ED-4DB2-BD59-A6C34878D82A}">
                    <a16:rowId xmlns:a16="http://schemas.microsoft.com/office/drawing/2014/main" val="3955757799"/>
                  </a:ext>
                </a:extLst>
              </a:tr>
              <a:tr h="370840">
                <a:tc>
                  <a:txBody>
                    <a:bodyPr/>
                    <a:lstStyle/>
                    <a:p>
                      <a:r>
                        <a:rPr lang="en-US" dirty="0" smtClean="0"/>
                        <a:t>Math</a:t>
                      </a:r>
                    </a:p>
                  </a:txBody>
                  <a:tcPr/>
                </a:tc>
                <a:tc>
                  <a:txBody>
                    <a:bodyPr/>
                    <a:lstStyle/>
                    <a:p>
                      <a:r>
                        <a:rPr lang="en-US" dirty="0" smtClean="0"/>
                        <a:t>Readers Workshop</a:t>
                      </a:r>
                      <a:endParaRPr lang="en-US" dirty="0"/>
                    </a:p>
                  </a:txBody>
                  <a:tcPr/>
                </a:tc>
                <a:tc>
                  <a:txBody>
                    <a:bodyPr/>
                    <a:lstStyle/>
                    <a:p>
                      <a:r>
                        <a:rPr lang="en-US" dirty="0" smtClean="0"/>
                        <a:t>Readers</a:t>
                      </a:r>
                      <a:r>
                        <a:rPr lang="en-US" baseline="0" dirty="0" smtClean="0"/>
                        <a:t> Workshop</a:t>
                      </a:r>
                      <a:endParaRPr lang="en-US" dirty="0"/>
                    </a:p>
                  </a:txBody>
                  <a:tcPr/>
                </a:tc>
                <a:tc>
                  <a:txBody>
                    <a:bodyPr/>
                    <a:lstStyle/>
                    <a:p>
                      <a:r>
                        <a:rPr lang="en-US" dirty="0" smtClean="0"/>
                        <a:t>Choir</a:t>
                      </a:r>
                      <a:endParaRPr lang="en-US" dirty="0"/>
                    </a:p>
                  </a:txBody>
                  <a:tcPr/>
                </a:tc>
                <a:tc>
                  <a:txBody>
                    <a:bodyPr/>
                    <a:lstStyle/>
                    <a:p>
                      <a:r>
                        <a:rPr lang="en-US" dirty="0" smtClean="0"/>
                        <a:t>Readers Workshop</a:t>
                      </a:r>
                      <a:endParaRPr lang="en-US" dirty="0"/>
                    </a:p>
                  </a:txBody>
                  <a:tcPr/>
                </a:tc>
                <a:extLst>
                  <a:ext uri="{0D108BD9-81ED-4DB2-BD59-A6C34878D82A}">
                    <a16:rowId xmlns:a16="http://schemas.microsoft.com/office/drawing/2014/main" val="112851279"/>
                  </a:ext>
                </a:extLst>
              </a:tr>
              <a:tr h="370840">
                <a:tc>
                  <a:txBody>
                    <a:bodyPr/>
                    <a:lstStyle/>
                    <a:p>
                      <a:r>
                        <a:rPr lang="en-US" dirty="0" smtClean="0"/>
                        <a:t>Readers</a:t>
                      </a:r>
                      <a:r>
                        <a:rPr lang="en-US" baseline="0" dirty="0" smtClean="0"/>
                        <a:t> Workshop</a:t>
                      </a:r>
                      <a:endParaRPr lang="en-US" dirty="0"/>
                    </a:p>
                  </a:txBody>
                  <a:tcPr/>
                </a:tc>
                <a:tc>
                  <a:txBody>
                    <a:bodyPr/>
                    <a:lstStyle/>
                    <a:p>
                      <a:r>
                        <a:rPr lang="en-US" dirty="0" smtClean="0"/>
                        <a:t>Religion</a:t>
                      </a:r>
                      <a:endParaRPr lang="en-US" dirty="0"/>
                    </a:p>
                  </a:txBody>
                  <a:tcPr/>
                </a:tc>
                <a:tc>
                  <a:txBody>
                    <a:bodyPr/>
                    <a:lstStyle/>
                    <a:p>
                      <a:r>
                        <a:rPr lang="en-US" dirty="0" smtClean="0"/>
                        <a:t>Art</a:t>
                      </a:r>
                      <a:endParaRPr lang="en-US" dirty="0"/>
                    </a:p>
                  </a:txBody>
                  <a:tcPr/>
                </a:tc>
                <a:tc>
                  <a:txBody>
                    <a:bodyPr/>
                    <a:lstStyle/>
                    <a:p>
                      <a:r>
                        <a:rPr lang="en-US" dirty="0" smtClean="0"/>
                        <a:t>Readers Workshop</a:t>
                      </a:r>
                      <a:endParaRPr lang="en-US" dirty="0"/>
                    </a:p>
                  </a:txBody>
                  <a:tcPr/>
                </a:tc>
                <a:tc>
                  <a:txBody>
                    <a:bodyPr/>
                    <a:lstStyle/>
                    <a:p>
                      <a:r>
                        <a:rPr lang="en-US" dirty="0" smtClean="0"/>
                        <a:t>Spanish</a:t>
                      </a:r>
                      <a:endParaRPr lang="en-US" dirty="0"/>
                    </a:p>
                  </a:txBody>
                  <a:tcPr/>
                </a:tc>
                <a:extLst>
                  <a:ext uri="{0D108BD9-81ED-4DB2-BD59-A6C34878D82A}">
                    <a16:rowId xmlns:a16="http://schemas.microsoft.com/office/drawing/2014/main" val="658623437"/>
                  </a:ext>
                </a:extLst>
              </a:tr>
            </a:tbl>
          </a:graphicData>
        </a:graphic>
      </p:graphicFrame>
    </p:spTree>
    <p:extLst>
      <p:ext uri="{BB962C8B-B14F-4D97-AF65-F5344CB8AC3E}">
        <p14:creationId xmlns:p14="http://schemas.microsoft.com/office/powerpoint/2010/main" val="375429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anose="030F0702030302020204" pitchFamily="66" charset="0"/>
              </a:rPr>
              <a:t>Ideas for Possible Daily Routine </a:t>
            </a:r>
            <a:br>
              <a:rPr lang="en-US" dirty="0" smtClean="0">
                <a:latin typeface="Comic Sans MS" panose="030F0702030302020204" pitchFamily="66" charset="0"/>
              </a:rPr>
            </a:br>
            <a:r>
              <a:rPr lang="en-US" dirty="0" smtClean="0">
                <a:latin typeface="Comic Sans MS" panose="030F0702030302020204" pitchFamily="66" charset="0"/>
              </a:rPr>
              <a:t>At Home</a:t>
            </a:r>
            <a:endParaRPr lang="en-US"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t>After breakfast get settled at workspace and complete Morning Math on blank paper.</a:t>
            </a:r>
          </a:p>
          <a:p>
            <a:r>
              <a:rPr lang="en-US" dirty="0" smtClean="0"/>
              <a:t>Work on subject assignments, if questions email me I will be checking my email on the hour.</a:t>
            </a:r>
          </a:p>
          <a:p>
            <a:r>
              <a:rPr lang="en-US" dirty="0" smtClean="0"/>
              <a:t>Take a snack break/</a:t>
            </a:r>
            <a:r>
              <a:rPr lang="en-US" dirty="0" err="1" smtClean="0"/>
              <a:t>Facetime</a:t>
            </a:r>
            <a:r>
              <a:rPr lang="en-US" dirty="0" smtClean="0"/>
              <a:t> a friend </a:t>
            </a:r>
            <a:r>
              <a:rPr lang="en-US" dirty="0" smtClean="0">
                <a:sym typeface="Wingdings" panose="05000000000000000000" pitchFamily="2" charset="2"/>
              </a:rPr>
              <a:t></a:t>
            </a:r>
          </a:p>
          <a:p>
            <a:r>
              <a:rPr lang="en-US" dirty="0" smtClean="0"/>
              <a:t>If you can get outside for a quick break, do it.</a:t>
            </a:r>
          </a:p>
          <a:p>
            <a:r>
              <a:rPr lang="en-US" dirty="0" smtClean="0"/>
              <a:t>Continue working on assignments, if you sent questions check email for answer from me.</a:t>
            </a:r>
          </a:p>
          <a:p>
            <a:r>
              <a:rPr lang="en-US" dirty="0" smtClean="0"/>
              <a:t>Lunch-</a:t>
            </a:r>
            <a:r>
              <a:rPr lang="en-US" dirty="0" err="1" smtClean="0"/>
              <a:t>Buen</a:t>
            </a:r>
            <a:r>
              <a:rPr lang="en-US" dirty="0" smtClean="0"/>
              <a:t> </a:t>
            </a:r>
            <a:r>
              <a:rPr lang="en-US" dirty="0" err="1" smtClean="0"/>
              <a:t>Provecho</a:t>
            </a:r>
            <a:r>
              <a:rPr lang="en-US" dirty="0" smtClean="0"/>
              <a:t> (Enjoy your meal!)</a:t>
            </a:r>
          </a:p>
          <a:p>
            <a:r>
              <a:rPr lang="en-US" dirty="0" smtClean="0"/>
              <a:t>Reading time, 20 minutes (at least) after lunch</a:t>
            </a:r>
          </a:p>
          <a:p>
            <a:r>
              <a:rPr lang="en-US" dirty="0" smtClean="0"/>
              <a:t>If you can get back outside for a break, do it</a:t>
            </a:r>
          </a:p>
          <a:p>
            <a:r>
              <a:rPr lang="en-US" dirty="0" smtClean="0"/>
              <a:t>Finish up any assignments, enjoy the rest of your day!</a:t>
            </a:r>
          </a:p>
        </p:txBody>
      </p:sp>
    </p:spTree>
    <p:extLst>
      <p:ext uri="{BB962C8B-B14F-4D97-AF65-F5344CB8AC3E}">
        <p14:creationId xmlns:p14="http://schemas.microsoft.com/office/powerpoint/2010/main" val="68163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Morning Math </a:t>
            </a:r>
            <a:endParaRPr lang="en-US" b="1" dirty="0">
              <a:solidFill>
                <a:srgbClr val="FFC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US" dirty="0" smtClean="0"/>
              <a:t>Please answer the daily questions from this morning math work on a blank paper with your name and title </a:t>
            </a:r>
            <a:r>
              <a:rPr lang="en-US" dirty="0" smtClean="0"/>
              <a:t>MW18.  </a:t>
            </a:r>
          </a:p>
          <a:p>
            <a:r>
              <a:rPr lang="en-US" dirty="0" smtClean="0"/>
              <a:t>Click </a:t>
            </a:r>
            <a:r>
              <a:rPr lang="en-US" dirty="0" smtClean="0"/>
              <a:t>the PDF file to open the morning math worksheet.  </a:t>
            </a:r>
            <a:r>
              <a:rPr lang="en-US" b="1" dirty="0" smtClean="0"/>
              <a:t>You do not have to print this</a:t>
            </a:r>
            <a:r>
              <a:rPr lang="en-US" dirty="0" smtClean="0"/>
              <a:t>.  You can solve the problems by reading them on screen and solving them on paper</a:t>
            </a:r>
            <a:r>
              <a:rPr lang="en-US" dirty="0" smtClean="0"/>
              <a:t>.</a:t>
            </a:r>
          </a:p>
          <a:p>
            <a:endParaRPr lang="en-US" dirty="0"/>
          </a:p>
        </p:txBody>
      </p:sp>
      <p:pic>
        <p:nvPicPr>
          <p:cNvPr id="6" name="Picture 5" descr="WEBS DE MATEMÁTICAS | AREATABLET.Recursos Educativos T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47" y="365125"/>
            <a:ext cx="1438478" cy="130438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921183711"/>
              </p:ext>
            </p:extLst>
          </p:nvPr>
        </p:nvGraphicFramePr>
        <p:xfrm>
          <a:off x="4635457" y="4407400"/>
          <a:ext cx="1950168" cy="1520470"/>
        </p:xfrm>
        <a:graphic>
          <a:graphicData uri="http://schemas.openxmlformats.org/presentationml/2006/ole">
            <mc:AlternateContent xmlns:mc="http://schemas.openxmlformats.org/markup-compatibility/2006">
              <mc:Choice xmlns:v="urn:schemas-microsoft-com:vml" Requires="v">
                <p:oleObj spid="_x0000_s1067" name="Packager Shell Object" showAsIcon="1" r:id="rId4" imgW="561240" imgH="437400" progId="Package">
                  <p:embed/>
                </p:oleObj>
              </mc:Choice>
              <mc:Fallback>
                <p:oleObj name="Packager Shell Object" showAsIcon="1" r:id="rId4" imgW="561240" imgH="437400" progId="Package">
                  <p:embed/>
                  <p:pic>
                    <p:nvPicPr>
                      <p:cNvPr id="0" name=""/>
                      <p:cNvPicPr/>
                      <p:nvPr/>
                    </p:nvPicPr>
                    <p:blipFill>
                      <a:blip r:embed="rId5"/>
                      <a:stretch>
                        <a:fillRect/>
                      </a:stretch>
                    </p:blipFill>
                    <p:spPr>
                      <a:xfrm>
                        <a:off x="4635457" y="4407400"/>
                        <a:ext cx="1950168" cy="1520470"/>
                      </a:xfrm>
                      <a:prstGeom prst="rect">
                        <a:avLst/>
                      </a:prstGeom>
                    </p:spPr>
                  </p:pic>
                </p:oleObj>
              </mc:Fallback>
            </mc:AlternateContent>
          </a:graphicData>
        </a:graphic>
      </p:graphicFrame>
    </p:spTree>
    <p:extLst>
      <p:ext uri="{BB962C8B-B14F-4D97-AF65-F5344CB8AC3E}">
        <p14:creationId xmlns:p14="http://schemas.microsoft.com/office/powerpoint/2010/main" val="319471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 Helper Notes</a:t>
            </a:r>
            <a:endParaRPr lang="en-US" b="1" dirty="0">
              <a:solidFill>
                <a:srgbClr val="FFC000"/>
              </a:solidFill>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US" dirty="0" smtClean="0"/>
              <a:t>Converting metric measurement:</a:t>
            </a:r>
          </a:p>
          <a:p>
            <a:pPr lvl="1"/>
            <a:r>
              <a:rPr lang="en-US" dirty="0" smtClean="0"/>
              <a:t>10mm = 1 cm</a:t>
            </a:r>
          </a:p>
          <a:p>
            <a:pPr lvl="1"/>
            <a:r>
              <a:rPr lang="en-US" dirty="0" smtClean="0"/>
              <a:t>100mm = 1 m</a:t>
            </a:r>
          </a:p>
          <a:p>
            <a:pPr lvl="1"/>
            <a:r>
              <a:rPr lang="en-US" dirty="0" smtClean="0"/>
              <a:t>100 cm = 1 </a:t>
            </a:r>
            <a:r>
              <a:rPr lang="en-US" dirty="0"/>
              <a:t>m</a:t>
            </a:r>
            <a:endParaRPr lang="en-US" dirty="0" smtClean="0"/>
          </a:p>
          <a:p>
            <a:pPr lvl="1"/>
            <a:r>
              <a:rPr lang="en-US" dirty="0" smtClean="0"/>
              <a:t>100 m= 1 km</a:t>
            </a:r>
          </a:p>
          <a:p>
            <a:pPr lvl="1"/>
            <a:endParaRPr lang="en-US" dirty="0"/>
          </a:p>
          <a:p>
            <a:r>
              <a:rPr lang="en-US" dirty="0" smtClean="0"/>
              <a:t>When writing a number with a decimal as a fraction read the number aloud.  The label you give your decimal will be the denominator, as in:</a:t>
            </a:r>
          </a:p>
          <a:p>
            <a:r>
              <a:rPr lang="en-US" dirty="0" smtClean="0"/>
              <a:t>6.020  I read this number as 6 and 20 thousandths so I would write it as a mixed number of 6 </a:t>
            </a:r>
            <a:r>
              <a:rPr lang="en-US" sz="2000" dirty="0" smtClean="0"/>
              <a:t>20/1000.  </a:t>
            </a:r>
            <a:r>
              <a:rPr lang="en-US" dirty="0" smtClean="0"/>
              <a:t>The whole number (the number to the left of the decimal is written as you would regularly and the decimal (the numbers to the right of the decimals) are written as the fraction part of the whole number.</a:t>
            </a:r>
          </a:p>
          <a:p>
            <a:r>
              <a:rPr lang="en-US" dirty="0" smtClean="0"/>
              <a:t>If there is not a number to the left of the decimals as in .25 you would write it as a fraction the way it is read (25 hundredths) 25/100</a:t>
            </a:r>
            <a:endParaRPr lang="en-US" dirty="0"/>
          </a:p>
        </p:txBody>
      </p:sp>
    </p:spTree>
    <p:extLst>
      <p:ext uri="{BB962C8B-B14F-4D97-AF65-F5344CB8AC3E}">
        <p14:creationId xmlns:p14="http://schemas.microsoft.com/office/powerpoint/2010/main" val="162946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 </a:t>
            </a:r>
            <a:endParaRPr lang="en-US" b="1" dirty="0">
              <a:solidFill>
                <a:srgbClr val="FFC000"/>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dirty="0"/>
              <a:t>To find today’s assignment go to IXL and sign on.</a:t>
            </a:r>
          </a:p>
          <a:p>
            <a:pPr lvl="1"/>
            <a:r>
              <a:rPr lang="en-US" dirty="0"/>
              <a:t>Click on the Learning Tab</a:t>
            </a:r>
          </a:p>
          <a:p>
            <a:pPr lvl="2"/>
            <a:r>
              <a:rPr lang="en-US" dirty="0"/>
              <a:t>Click on the Math Tab</a:t>
            </a:r>
          </a:p>
          <a:p>
            <a:pPr lvl="3"/>
            <a:r>
              <a:rPr lang="en-US" dirty="0"/>
              <a:t>Click on Skill plans</a:t>
            </a:r>
          </a:p>
          <a:p>
            <a:pPr lvl="3"/>
            <a:r>
              <a:rPr lang="en-US" dirty="0"/>
              <a:t>Click on 5</a:t>
            </a:r>
            <a:r>
              <a:rPr lang="en-US" baseline="30000" dirty="0"/>
              <a:t>th</a:t>
            </a:r>
            <a:r>
              <a:rPr lang="en-US" dirty="0"/>
              <a:t> Grade Spring Spotlight</a:t>
            </a:r>
          </a:p>
          <a:p>
            <a:pPr lvl="3"/>
            <a:r>
              <a:rPr lang="en-US" dirty="0"/>
              <a:t>Complete </a:t>
            </a:r>
            <a:r>
              <a:rPr lang="en-US" dirty="0" smtClean="0"/>
              <a:t>Week </a:t>
            </a:r>
            <a:r>
              <a:rPr lang="en-US" dirty="0" smtClean="0"/>
              <a:t>2, </a:t>
            </a:r>
            <a:r>
              <a:rPr lang="en-US" dirty="0" smtClean="0"/>
              <a:t>Day </a:t>
            </a:r>
            <a:r>
              <a:rPr lang="en-US" dirty="0"/>
              <a:t>3</a:t>
            </a:r>
          </a:p>
          <a:p>
            <a:pPr lvl="4"/>
            <a:r>
              <a:rPr lang="en-US" b="1" dirty="0" smtClean="0"/>
              <a:t>Divide by decimals </a:t>
            </a:r>
            <a:r>
              <a:rPr lang="en-US" b="1" dirty="0" smtClean="0"/>
              <a:t>AND Complete a table from a graph</a:t>
            </a:r>
            <a:endParaRPr lang="en-US" b="1" dirty="0"/>
          </a:p>
          <a:p>
            <a:r>
              <a:rPr lang="en-US" dirty="0"/>
              <a:t>These two assignments are to be completed by 3:00PM on </a:t>
            </a:r>
            <a:r>
              <a:rPr lang="en-US" b="1" dirty="0" smtClean="0"/>
              <a:t>Wednesday</a:t>
            </a:r>
            <a:r>
              <a:rPr lang="en-US" dirty="0" smtClean="0"/>
              <a:t> </a:t>
            </a:r>
            <a:r>
              <a:rPr lang="en-US" dirty="0"/>
              <a:t>afternoon.  (*completed means you have worked on each topic for at least 20 minutes)</a:t>
            </a:r>
          </a:p>
          <a:p>
            <a:r>
              <a:rPr lang="en-US" dirty="0"/>
              <a:t>Please see my helper notes</a:t>
            </a:r>
            <a:r>
              <a:rPr lang="en-US" dirty="0" smtClean="0"/>
              <a:t>.</a:t>
            </a:r>
            <a:endParaRPr lang="en-US" dirty="0"/>
          </a:p>
        </p:txBody>
      </p:sp>
      <p:pic>
        <p:nvPicPr>
          <p:cNvPr id="4" name="Picture 3" descr="WEBS DE MATEMÁTICAS | AREATABLET.Recursos Educativos T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415" y="481565"/>
            <a:ext cx="1205014" cy="1092682"/>
          </a:xfrm>
          <a:prstGeom prst="rect">
            <a:avLst/>
          </a:prstGeom>
        </p:spPr>
      </p:pic>
    </p:spTree>
    <p:extLst>
      <p:ext uri="{BB962C8B-B14F-4D97-AF65-F5344CB8AC3E}">
        <p14:creationId xmlns:p14="http://schemas.microsoft.com/office/powerpoint/2010/main" val="97229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Comic Sans MS" panose="030F0702030302020204" pitchFamily="66" charset="0"/>
              </a:rPr>
              <a:t>Math Helper Notes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The steps to </a:t>
            </a:r>
            <a:r>
              <a:rPr lang="en-US" dirty="0" smtClean="0"/>
              <a:t>Decimal Division </a:t>
            </a:r>
            <a:r>
              <a:rPr lang="en-US" dirty="0" smtClean="0"/>
              <a:t>are</a:t>
            </a:r>
            <a:r>
              <a:rPr lang="en-US" dirty="0" smtClean="0"/>
              <a:t>:</a:t>
            </a:r>
          </a:p>
          <a:p>
            <a:pPr lvl="1"/>
            <a:r>
              <a:rPr lang="en-US" dirty="0" smtClean="0"/>
              <a:t>Make the </a:t>
            </a:r>
            <a:r>
              <a:rPr lang="en-US" b="1" dirty="0" smtClean="0"/>
              <a:t>decimal you are dividing by </a:t>
            </a:r>
            <a:r>
              <a:rPr lang="en-US" dirty="0" smtClean="0"/>
              <a:t>a whole number by moving the decimal over.</a:t>
            </a:r>
          </a:p>
          <a:p>
            <a:pPr lvl="1"/>
            <a:r>
              <a:rPr lang="en-US" dirty="0" smtClean="0"/>
              <a:t>However many spots you moved the decimal outside the division house do the same to the number inside the division house. </a:t>
            </a:r>
          </a:p>
          <a:p>
            <a:pPr lvl="1"/>
            <a:r>
              <a:rPr lang="en-US" dirty="0" smtClean="0"/>
              <a:t>Now that you have moved the decimal point inside the division house, bring it straight up to the answer.</a:t>
            </a:r>
            <a:endParaRPr lang="en-US" dirty="0" smtClean="0"/>
          </a:p>
          <a:p>
            <a:pPr lvl="1"/>
            <a:r>
              <a:rPr lang="en-US" dirty="0" smtClean="0"/>
              <a:t>Divide</a:t>
            </a:r>
          </a:p>
          <a:p>
            <a:pPr lvl="1"/>
            <a:r>
              <a:rPr lang="en-US" dirty="0" smtClean="0"/>
              <a:t>Multiply</a:t>
            </a:r>
          </a:p>
          <a:p>
            <a:pPr lvl="1"/>
            <a:r>
              <a:rPr lang="en-US" dirty="0" smtClean="0"/>
              <a:t>Subtract</a:t>
            </a:r>
          </a:p>
          <a:p>
            <a:pPr lvl="1"/>
            <a:r>
              <a:rPr lang="en-US" dirty="0" smtClean="0"/>
              <a:t>Bring down</a:t>
            </a:r>
          </a:p>
          <a:p>
            <a:pPr lvl="1"/>
            <a:r>
              <a:rPr lang="en-US" dirty="0" smtClean="0"/>
              <a:t>Repeat the steps or </a:t>
            </a:r>
            <a:r>
              <a:rPr lang="en-US" dirty="0" smtClean="0"/>
              <a:t>Remainder</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3649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1349</Words>
  <Application>Microsoft Office PowerPoint</Application>
  <PresentationFormat>Widescreen</PresentationFormat>
  <Paragraphs>151</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Comic Sans MS</vt:lpstr>
      <vt:lpstr>Wingdings</vt:lpstr>
      <vt:lpstr>Office Theme</vt:lpstr>
      <vt:lpstr>Package</vt:lpstr>
      <vt:lpstr>Remote Learning  SMS-Grade 5</vt:lpstr>
      <vt:lpstr>GOOD MORNING! </vt:lpstr>
      <vt:lpstr>Daily Zoom Meeting Invitation</vt:lpstr>
      <vt:lpstr>Daily Routine-At School  (for reference)</vt:lpstr>
      <vt:lpstr>Ideas for Possible Daily Routine  At Home</vt:lpstr>
      <vt:lpstr>Morning Math </vt:lpstr>
      <vt:lpstr>Math Helper Notes</vt:lpstr>
      <vt:lpstr>Math </vt:lpstr>
      <vt:lpstr>Math Helper Notes </vt:lpstr>
      <vt:lpstr>Weekly Mass</vt:lpstr>
      <vt:lpstr>Social Studies </vt:lpstr>
      <vt:lpstr>Science </vt:lpstr>
      <vt:lpstr>Readers Workshop</vt:lpstr>
      <vt:lpstr>Art</vt:lpstr>
      <vt:lpstr>We Made it!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Learning</dc:title>
  <dc:creator>Grade 5 Teacher</dc:creator>
  <cp:lastModifiedBy>Grade 5 Teacher</cp:lastModifiedBy>
  <cp:revision>58</cp:revision>
  <dcterms:created xsi:type="dcterms:W3CDTF">2020-03-15T21:04:12Z</dcterms:created>
  <dcterms:modified xsi:type="dcterms:W3CDTF">2020-04-01T12:40:38Z</dcterms:modified>
</cp:coreProperties>
</file>